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523" r:id="rId3"/>
    <p:sldId id="521" r:id="rId4"/>
    <p:sldId id="524" r:id="rId5"/>
    <p:sldId id="387" r:id="rId6"/>
    <p:sldId id="355" r:id="rId7"/>
    <p:sldId id="518" r:id="rId8"/>
    <p:sldId id="380" r:id="rId9"/>
    <p:sldId id="534" r:id="rId10"/>
    <p:sldId id="357" r:id="rId11"/>
    <p:sldId id="354" r:id="rId12"/>
    <p:sldId id="388" r:id="rId13"/>
    <p:sldId id="372" r:id="rId14"/>
    <p:sldId id="538" r:id="rId15"/>
    <p:sldId id="537" r:id="rId16"/>
    <p:sldId id="371" r:id="rId17"/>
    <p:sldId id="360" r:id="rId18"/>
    <p:sldId id="363" r:id="rId19"/>
    <p:sldId id="364" r:id="rId20"/>
    <p:sldId id="362" r:id="rId21"/>
    <p:sldId id="391" r:id="rId22"/>
    <p:sldId id="376" r:id="rId23"/>
    <p:sldId id="361" r:id="rId24"/>
    <p:sldId id="366" r:id="rId25"/>
    <p:sldId id="367" r:id="rId26"/>
    <p:sldId id="369" r:id="rId27"/>
    <p:sldId id="370" r:id="rId28"/>
    <p:sldId id="282" r:id="rId29"/>
    <p:sldId id="349" r:id="rId30"/>
    <p:sldId id="419" r:id="rId31"/>
    <p:sldId id="384" r:id="rId32"/>
    <p:sldId id="378" r:id="rId3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6" autoAdjust="0"/>
    <p:restoredTop sz="87420" autoAdjust="0"/>
  </p:normalViewPr>
  <p:slideViewPr>
    <p:cSldViewPr snapToGrid="0" snapToObjects="1">
      <p:cViewPr varScale="1">
        <p:scale>
          <a:sx n="125" d="100"/>
          <a:sy n="125" d="100"/>
        </p:scale>
        <p:origin x="512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B340A-E0EB-8C40-9409-1FFF7FACF38E}" type="datetimeFigureOut">
              <a:rPr lang="en-US" smtClean="0"/>
              <a:t>6/27/19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36365-B677-D44E-91FC-E140571685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787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40EDA1-C987-DA4A-B537-2A2FE375E7CF}" type="datetimeFigureOut">
              <a:rPr lang="en-US" smtClean="0"/>
              <a:t>6/27/19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7BB8DA-73BB-EE4C-B4E5-A3AC48052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5513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BB8DA-73BB-EE4C-B4E5-A3AC480529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59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526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intuition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716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the previous intuition,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103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ym typeface="Wingdings" panose="05000000000000000000" pitchFamily="2" charset="2"/>
              </a:rPr>
              <a:t>Correlation of RBL and their corresponding requests (read requests only).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2085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 oldest requests will be dropped for requests with the same RBL.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16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Visibility is improved.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4700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846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058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3946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03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Nowadays, memory energy consumption has become one </a:t>
            </a:r>
            <a:r>
              <a:rPr lang="en-US" sz="1200" dirty="0">
                <a:sym typeface="Wingdings" panose="05000000000000000000" pitchFamily="2" charset="2"/>
              </a:rPr>
              <a:t>of the biggest problems for GPUs.</a:t>
            </a:r>
            <a:endParaRPr lang="en-US" dirty="0"/>
          </a:p>
          <a:p>
            <a:r>
              <a:rPr lang="en-US" dirty="0"/>
              <a:t>The power supply is limited. However, the power increases non-linearly with increased bandwidth.</a:t>
            </a:r>
          </a:p>
          <a:p>
            <a:r>
              <a:rPr lang="en-US" dirty="0"/>
              <a:t>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BB8DA-73BB-EE4C-B4E5-A3AC4805299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2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58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Therefore, the dynamic </a:t>
            </a:r>
            <a:r>
              <a:rPr lang="en-US" dirty="0" err="1"/>
              <a:t>ams</a:t>
            </a:r>
            <a:r>
              <a:rPr lang="en-US" dirty="0"/>
              <a:t> tries to reduce the RBL threshold as much as possible whiling maintaining the prediction coverage.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18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these works shows good prediction accuracy meanwhile significantly improving the performance.</a:t>
            </a:r>
          </a:p>
          <a:p>
            <a:r>
              <a:rPr lang="en-US" dirty="0"/>
              <a:t>3 are from micro and 1 is from taco.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5300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209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5841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818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3472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4182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9561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834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ym typeface="Wingdings" panose="05000000000000000000" pitchFamily="2" charset="2"/>
              </a:rPr>
              <a:t>Stress more on </a:t>
            </a:r>
            <a:r>
              <a:rPr lang="en-US" sz="1200" dirty="0" err="1">
                <a:sym typeface="Wingdings" panose="05000000000000000000" pitchFamily="2" charset="2"/>
              </a:rPr>
              <a:t>rbl</a:t>
            </a:r>
            <a:endParaRPr lang="en-US" sz="1200" dirty="0">
              <a:sym typeface="Wingdings" panose="05000000000000000000" pitchFamily="2" charset="2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ym typeface="Wingdings" panose="05000000000000000000" pitchFamily="2" charset="2"/>
              </a:rPr>
              <a:t>Expensive -&gt; reduce -&gt; increase RBL -&gt; RBL definition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48312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406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2991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20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shown by prior works,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7515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ym typeface="Wingdings" panose="05000000000000000000" pitchFamily="2" charset="2"/>
              </a:rPr>
              <a:t>Use more colors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24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114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Reduce accesses</a:t>
            </a:r>
          </a:p>
          <a:p>
            <a:r>
              <a:rPr lang="en-US" dirty="0"/>
              <a:t>Stress R0 has row of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BB8DA-73BB-EE4C-B4E5-A3AC480529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68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ym typeface="Wingdings" panose="05000000000000000000" pitchFamily="2" charset="2"/>
              </a:rPr>
              <a:t>introducing what is r1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ym typeface="Wingdings" panose="05000000000000000000" pitchFamily="2" charset="2"/>
              </a:rPr>
              <a:t>Note that only requests in the pending queue are visible to the memory controller, and the pending queue has a capacity limit.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BB8DA-73BB-EE4C-B4E5-A3AC4805299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82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26AB6-F954-4078-A837-A8BDFB0913E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334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</p:spPr>
        <p:txBody>
          <a:bodyPr/>
          <a:lstStyle/>
          <a:p>
            <a:fld id="{49876B99-1F5C-4E45-ACF8-A757952A326E}" type="datetime1">
              <a:rPr lang="en-US" smtClean="0"/>
              <a:t>6/27/19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3CD5B470-24F1-6744-BE88-730898E97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55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E5D9A66-B802-481A-8F67-E2F0D94EC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EDF5132-7AB4-46A8-B90F-FE5076396E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CD7B751-5C5A-4304-B7DE-F1B11EAD1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906B-9EEB-4B64-899D-0797BC03FE4A}" type="datetime1">
              <a:rPr lang="en-US" smtClean="0"/>
              <a:t>6/27/19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A0ACCC-DABF-4D03-A21D-CE9766205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57B8E20-8090-4857-8749-4F857C18A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049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</p:spPr>
        <p:txBody>
          <a:bodyPr/>
          <a:lstStyle/>
          <a:p>
            <a:fld id="{DCFE7AC9-246F-274F-90B0-9B5F72AD257B}" type="datetime1">
              <a:rPr lang="en-US" smtClean="0"/>
              <a:t>6/27/19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3CD5B470-24F1-6744-BE88-730898E97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24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C5FA7-125C-0C4A-A698-3C3B1B89F9E6}" type="datetime1">
              <a:rPr lang="en-US" smtClean="0"/>
              <a:t>6/27/19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5B470-24F1-6744-BE88-730898E97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48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5C47E-A1DB-2145-AD89-7CD67B276434}" type="datetime1">
              <a:rPr lang="en-US" smtClean="0"/>
              <a:t>6/27/19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5B470-24F1-6744-BE88-730898E97D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192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01612-8457-0F45-9037-542885C50CD0}" type="datetime1">
              <a:rPr lang="en-US" smtClean="0"/>
              <a:t>6/27/19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5B470-24F1-6744-BE88-730898E97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90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2B47-1129-A14A-A2B6-9E4149B6642C}" type="datetime1">
              <a:rPr lang="en-US" smtClean="0"/>
              <a:t>6/27/19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5B470-24F1-6744-BE88-730898E97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87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7"/>
            <a:ext cx="8229600" cy="871538"/>
          </a:xfrm>
        </p:spPr>
        <p:txBody>
          <a:bodyPr anchor="b">
            <a:normAutofit/>
          </a:bodyPr>
          <a:lstStyle>
            <a:lvl1pPr algn="ctr">
              <a:defRPr sz="4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76326"/>
            <a:ext cx="5111750" cy="351829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5497-67D5-5B4B-AD21-B28310D102AE}" type="datetime1">
              <a:rPr lang="en-US" smtClean="0"/>
              <a:t>6/27/19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5B470-24F1-6744-BE88-730898E97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81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EA91A-B92F-8744-80AE-4EADCD339B75}" type="datetime1">
              <a:rPr lang="en-US" smtClean="0"/>
              <a:t>6/27/19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5B470-24F1-6744-BE88-730898E97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61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74605-632E-8E46-B0E8-8E407C6C1C1B}" type="datetime1">
              <a:rPr lang="en-US" smtClean="0"/>
              <a:t>6/27/19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5B470-24F1-6744-BE88-730898E97D2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792288" y="2654638"/>
            <a:ext cx="5486400" cy="285292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-Johnny Appleseed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49605" y="1390769"/>
            <a:ext cx="7854315" cy="1047631"/>
          </a:xfrm>
        </p:spPr>
        <p:txBody>
          <a:bodyPr anchor="ctr" anchorCtr="1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/>
              <a:t>“Type a quote here.”</a:t>
            </a:r>
          </a:p>
        </p:txBody>
      </p:sp>
    </p:spTree>
    <p:extLst>
      <p:ext uri="{BB962C8B-B14F-4D97-AF65-F5344CB8AC3E}">
        <p14:creationId xmlns:p14="http://schemas.microsoft.com/office/powerpoint/2010/main" val="935167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 Regular"/>
                <a:cs typeface="Avenir Next Regular"/>
              </a:defRPr>
            </a:lvl1pPr>
          </a:lstStyle>
          <a:p>
            <a:fld id="{7527057D-347E-4F49-87E4-D800B7A46B0A}" type="datetime1">
              <a:rPr lang="en-US" smtClean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venir Next Regular"/>
                <a:cs typeface="Avenir Next Regular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venir Next Regular"/>
                <a:cs typeface="Avenir Next Regular"/>
              </a:defRPr>
            </a:lvl1pPr>
          </a:lstStyle>
          <a:p>
            <a:fld id="{3CD5B470-24F1-6744-BE88-730898E97D2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842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0" r:id="rId3"/>
    <p:sldLayoutId id="2147483655" r:id="rId4"/>
    <p:sldLayoutId id="2147483654" r:id="rId5"/>
    <p:sldLayoutId id="2147483652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4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67658"/>
            <a:ext cx="8172450" cy="1102519"/>
          </a:xfrm>
        </p:spPr>
        <p:txBody>
          <a:bodyPr>
            <a:noAutofit/>
          </a:bodyPr>
          <a:lstStyle/>
          <a:p>
            <a:r>
              <a:rPr lang="en-US" sz="2400" b="1" dirty="0"/>
              <a:t>Exploiting Latency and Error Tolerance of GPGPU Applications for an Energy-efficient DRAM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371600" y="2139950"/>
            <a:ext cx="6400800" cy="931988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2000" b="1" u="sng" dirty="0">
                <a:solidFill>
                  <a:srgbClr val="FFFFFF"/>
                </a:solidFill>
              </a:rPr>
              <a:t>Haonan Wang</a:t>
            </a:r>
            <a:r>
              <a:rPr lang="en-US" sz="2000" dirty="0">
                <a:solidFill>
                  <a:srgbClr val="FFFFFF"/>
                </a:solidFill>
              </a:rPr>
              <a:t>, Adwait Jog</a:t>
            </a:r>
          </a:p>
          <a:p>
            <a:pPr marL="0" indent="0" algn="ctr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marL="0" indent="0" algn="ctr">
              <a:buNone/>
            </a:pPr>
            <a:r>
              <a:rPr lang="en-US" sz="2000" dirty="0">
                <a:solidFill>
                  <a:srgbClr val="FFFFFF"/>
                </a:solidFill>
              </a:rPr>
              <a:t>College of William &amp; Mary</a:t>
            </a:r>
          </a:p>
        </p:txBody>
      </p:sp>
    </p:spTree>
    <p:extLst>
      <p:ext uri="{BB962C8B-B14F-4D97-AF65-F5344CB8AC3E}">
        <p14:creationId xmlns:p14="http://schemas.microsoft.com/office/powerpoint/2010/main" val="183133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b="1" dirty="0"/>
              <a:t>Observation I: Latency Tolerance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10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09E5928D-BA64-4EDA-BC1C-9C058D961419}"/>
              </a:ext>
            </a:extLst>
          </p:cNvPr>
          <p:cNvSpPr txBox="1">
            <a:spLocks/>
          </p:cNvSpPr>
          <p:nvPr/>
        </p:nvSpPr>
        <p:spPr>
          <a:xfrm>
            <a:off x="240640" y="1030010"/>
            <a:ext cx="8903360" cy="4794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Many GPGPU applications are latency-tolerant and have different delay-tolerance levels. </a:t>
            </a:r>
          </a:p>
        </p:txBody>
      </p:sp>
      <p:pic>
        <p:nvPicPr>
          <p:cNvPr id="7" name="Picture 6" descr="A close up of a colorful background&#10;&#10;Description automatically generated">
            <a:extLst>
              <a:ext uri="{FF2B5EF4-FFF2-40B4-BE49-F238E27FC236}">
                <a16:creationId xmlns:a16="http://schemas.microsoft.com/office/drawing/2014/main" xmlns="" id="{7CCD7450-0D1A-417B-8C69-E9E0BA852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640" y="2172955"/>
            <a:ext cx="7843817" cy="1195940"/>
          </a:xfrm>
          <a:prstGeom prst="rect">
            <a:avLst/>
          </a:prstGeom>
        </p:spPr>
      </p:pic>
      <p:pic>
        <p:nvPicPr>
          <p:cNvPr id="13" name="Picture 12" descr="A picture containing screenshot&#10;&#10;Description automatically generated">
            <a:extLst>
              <a:ext uri="{FF2B5EF4-FFF2-40B4-BE49-F238E27FC236}">
                <a16:creationId xmlns:a16="http://schemas.microsoft.com/office/drawing/2014/main" xmlns="" id="{F0D7CCD2-6D30-49B9-831C-538A4B98F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8712" y="1573374"/>
            <a:ext cx="4820603" cy="205679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16D72FA7-B8C5-41FD-8D2C-0FC81A308875}"/>
              </a:ext>
            </a:extLst>
          </p:cNvPr>
          <p:cNvGrpSpPr/>
          <p:nvPr/>
        </p:nvGrpSpPr>
        <p:grpSpPr>
          <a:xfrm>
            <a:off x="8078186" y="2130469"/>
            <a:ext cx="1167164" cy="461664"/>
            <a:chOff x="-3522" y="4207552"/>
            <a:chExt cx="1737356" cy="26155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F379068B-E41D-4698-A2A5-A9B33E8FEF45}"/>
                </a:ext>
              </a:extLst>
            </p:cNvPr>
            <p:cNvSpPr txBox="1"/>
            <p:nvPr/>
          </p:nvSpPr>
          <p:spPr>
            <a:xfrm>
              <a:off x="52331" y="4207552"/>
              <a:ext cx="1681503" cy="261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95% Threshold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xmlns="" id="{37349288-7351-4228-B715-424D04E85C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522" y="4320649"/>
              <a:ext cx="3087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8A207172-644D-4356-A117-D5097FEF67DD}"/>
              </a:ext>
            </a:extLst>
          </p:cNvPr>
          <p:cNvGrpSpPr/>
          <p:nvPr/>
        </p:nvGrpSpPr>
        <p:grpSpPr>
          <a:xfrm>
            <a:off x="6717233" y="1480459"/>
            <a:ext cx="2068627" cy="461666"/>
            <a:chOff x="-3522" y="4207552"/>
            <a:chExt cx="2689898" cy="2615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50505493-2E97-4FA5-A1D8-A7D3A46FE166}"/>
                </a:ext>
              </a:extLst>
            </p:cNvPr>
            <p:cNvSpPr txBox="1"/>
            <p:nvPr/>
          </p:nvSpPr>
          <p:spPr>
            <a:xfrm>
              <a:off x="203712" y="4207552"/>
              <a:ext cx="2482664" cy="261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Numbers in the brackets are the applied delay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xmlns="" id="{1B7EDF3F-A865-4B1F-87E6-884A6CDA4B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522" y="4320649"/>
              <a:ext cx="3087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510DD2B6-21EE-4BE4-A71C-41152BF3B6DA}"/>
              </a:ext>
            </a:extLst>
          </p:cNvPr>
          <p:cNvSpPr/>
          <p:nvPr/>
        </p:nvSpPr>
        <p:spPr>
          <a:xfrm>
            <a:off x="7747000" y="2146871"/>
            <a:ext cx="158750" cy="1129892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xmlns="" id="{387D2CAA-123A-4DF7-A706-8663983D7FB8}"/>
              </a:ext>
            </a:extLst>
          </p:cNvPr>
          <p:cNvSpPr txBox="1">
            <a:spLocks/>
          </p:cNvSpPr>
          <p:nvPr/>
        </p:nvSpPr>
        <p:spPr>
          <a:xfrm>
            <a:off x="237537" y="3481817"/>
            <a:ext cx="8668926" cy="8674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The average IPC of all applications does not drop below 95% with 256 cycles delay.</a:t>
            </a:r>
          </a:p>
          <a:p>
            <a:endParaRPr lang="en-US" sz="1600" b="1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The IPC for each applications does not drop below 95% with 128 cycles delay.</a:t>
            </a:r>
          </a:p>
        </p:txBody>
      </p:sp>
    </p:spTree>
    <p:extLst>
      <p:ext uri="{BB962C8B-B14F-4D97-AF65-F5344CB8AC3E}">
        <p14:creationId xmlns:p14="http://schemas.microsoft.com/office/powerpoint/2010/main" val="2092190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639" y="86405"/>
            <a:ext cx="8428560" cy="857250"/>
          </a:xfrm>
        </p:spPr>
        <p:txBody>
          <a:bodyPr>
            <a:noAutofit/>
          </a:bodyPr>
          <a:lstStyle/>
          <a:p>
            <a:pPr algn="l"/>
            <a:r>
              <a:rPr lang="en-US" sz="2800" b="1" dirty="0"/>
              <a:t>Motivation: Delayed Memory Scheduling (DMS)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5C1E8FBD-464F-4A04-9B58-DA30C92CAEAC}"/>
              </a:ext>
            </a:extLst>
          </p:cNvPr>
          <p:cNvSpPr/>
          <p:nvPr/>
        </p:nvSpPr>
        <p:spPr>
          <a:xfrm>
            <a:off x="2502158" y="2223165"/>
            <a:ext cx="4386823" cy="387133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6B70F33-58AC-4AB6-BC12-F32CF378DE0F}"/>
              </a:ext>
            </a:extLst>
          </p:cNvPr>
          <p:cNvSpPr/>
          <p:nvPr/>
        </p:nvSpPr>
        <p:spPr>
          <a:xfrm>
            <a:off x="2214621" y="2268637"/>
            <a:ext cx="1531336" cy="217968"/>
          </a:xfrm>
          <a:prstGeom prst="rect">
            <a:avLst/>
          </a:prstGeom>
          <a:noFill/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7DE19D6C-1255-4634-9DF9-7521DC2574CC}"/>
              </a:ext>
            </a:extLst>
          </p:cNvPr>
          <p:cNvSpPr/>
          <p:nvPr/>
        </p:nvSpPr>
        <p:spPr>
          <a:xfrm>
            <a:off x="4414847" y="2273944"/>
            <a:ext cx="1531336" cy="217968"/>
          </a:xfrm>
          <a:prstGeom prst="rect">
            <a:avLst/>
          </a:prstGeom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A9B00319-8A4C-4BAA-9374-ADDAD34C1B54}"/>
              </a:ext>
            </a:extLst>
          </p:cNvPr>
          <p:cNvCxnSpPr>
            <a:cxnSpLocks/>
          </p:cNvCxnSpPr>
          <p:nvPr/>
        </p:nvCxnSpPr>
        <p:spPr>
          <a:xfrm flipH="1">
            <a:off x="5436210" y="1525161"/>
            <a:ext cx="173700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8B2C694-33C4-4F3A-8B97-3A35669A4A48}"/>
              </a:ext>
            </a:extLst>
          </p:cNvPr>
          <p:cNvSpPr txBox="1"/>
          <p:nvPr/>
        </p:nvSpPr>
        <p:spPr>
          <a:xfrm>
            <a:off x="5534258" y="1350452"/>
            <a:ext cx="1345240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currently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pending queue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68E5665-54CA-42FF-9D1E-C74889C5D33A}"/>
              </a:ext>
            </a:extLst>
          </p:cNvPr>
          <p:cNvSpPr txBox="1"/>
          <p:nvPr/>
        </p:nvSpPr>
        <p:spPr>
          <a:xfrm>
            <a:off x="6351372" y="1715119"/>
            <a:ext cx="601447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oldest</a:t>
            </a:r>
          </a:p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122A5278-9162-4763-B7D2-D92B1150FF32}"/>
              </a:ext>
            </a:extLst>
          </p:cNvPr>
          <p:cNvCxnSpPr>
            <a:cxnSpLocks/>
          </p:cNvCxnSpPr>
          <p:nvPr/>
        </p:nvCxnSpPr>
        <p:spPr>
          <a:xfrm flipH="1">
            <a:off x="5428998" y="1330138"/>
            <a:ext cx="1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xmlns="" id="{73A0E999-1D95-445D-A9BB-ABDB6ED9E95D}"/>
              </a:ext>
            </a:extLst>
          </p:cNvPr>
          <p:cNvCxnSpPr>
            <a:cxnSpLocks/>
          </p:cNvCxnSpPr>
          <p:nvPr/>
        </p:nvCxnSpPr>
        <p:spPr>
          <a:xfrm>
            <a:off x="6699966" y="2052065"/>
            <a:ext cx="0" cy="148443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ounded Rectangle 260">
            <a:extLst>
              <a:ext uri="{FF2B5EF4-FFF2-40B4-BE49-F238E27FC236}">
                <a16:creationId xmlns:a16="http://schemas.microsoft.com/office/drawing/2014/main" xmlns="" id="{7281EB4A-A874-4EF5-9FC9-F095B5058293}"/>
              </a:ext>
            </a:extLst>
          </p:cNvPr>
          <p:cNvSpPr/>
          <p:nvPr/>
        </p:nvSpPr>
        <p:spPr>
          <a:xfrm>
            <a:off x="6539091" y="2273069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xmlns="" id="{36EA4932-9D8D-4D85-95C3-EAF1131571F4}"/>
              </a:ext>
            </a:extLst>
          </p:cNvPr>
          <p:cNvCxnSpPr>
            <a:cxnSpLocks/>
          </p:cNvCxnSpPr>
          <p:nvPr/>
        </p:nvCxnSpPr>
        <p:spPr>
          <a:xfrm>
            <a:off x="6728398" y="1525161"/>
            <a:ext cx="160522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7D8C815D-6CAA-412F-82F7-A5F3B3613C51}"/>
              </a:ext>
            </a:extLst>
          </p:cNvPr>
          <p:cNvCxnSpPr>
            <a:cxnSpLocks/>
          </p:cNvCxnSpPr>
          <p:nvPr/>
        </p:nvCxnSpPr>
        <p:spPr>
          <a:xfrm flipH="1">
            <a:off x="6888981" y="1357287"/>
            <a:ext cx="8698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Rounded Rectangle 260">
            <a:extLst>
              <a:ext uri="{FF2B5EF4-FFF2-40B4-BE49-F238E27FC236}">
                <a16:creationId xmlns:a16="http://schemas.microsoft.com/office/drawing/2014/main" xmlns="" id="{4821CE11-B97D-42B8-B64D-5012133F1820}"/>
              </a:ext>
            </a:extLst>
          </p:cNvPr>
          <p:cNvSpPr/>
          <p:nvPr/>
        </p:nvSpPr>
        <p:spPr>
          <a:xfrm>
            <a:off x="6187552" y="2274408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  <p:sp>
        <p:nvSpPr>
          <p:cNvPr id="19" name="Rounded Rectangle 260">
            <a:extLst>
              <a:ext uri="{FF2B5EF4-FFF2-40B4-BE49-F238E27FC236}">
                <a16:creationId xmlns:a16="http://schemas.microsoft.com/office/drawing/2014/main" xmlns="" id="{E20AFF95-AB88-434A-96A6-1BB1AB928EC6}"/>
              </a:ext>
            </a:extLst>
          </p:cNvPr>
          <p:cNvSpPr/>
          <p:nvPr/>
        </p:nvSpPr>
        <p:spPr>
          <a:xfrm>
            <a:off x="5832042" y="2274408"/>
            <a:ext cx="291145" cy="290384"/>
          </a:xfrm>
          <a:prstGeom prst="roundRect">
            <a:avLst/>
          </a:prstGeom>
          <a:solidFill>
            <a:srgbClr val="00B0F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20" name="Rounded Rectangle 260">
            <a:extLst>
              <a:ext uri="{FF2B5EF4-FFF2-40B4-BE49-F238E27FC236}">
                <a16:creationId xmlns:a16="http://schemas.microsoft.com/office/drawing/2014/main" xmlns="" id="{BFC53503-B9C5-4BFC-A9EE-580726810A05}"/>
              </a:ext>
            </a:extLst>
          </p:cNvPr>
          <p:cNvSpPr/>
          <p:nvPr/>
        </p:nvSpPr>
        <p:spPr>
          <a:xfrm>
            <a:off x="5468907" y="2274408"/>
            <a:ext cx="291145" cy="290384"/>
          </a:xfrm>
          <a:prstGeom prst="roundRect">
            <a:avLst/>
          </a:prstGeom>
          <a:solidFill>
            <a:srgbClr val="FFFF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R4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5B00BE74-46A0-4BA9-B287-EEE0A3848979}"/>
              </a:ext>
            </a:extLst>
          </p:cNvPr>
          <p:cNvCxnSpPr>
            <a:cxnSpLocks/>
          </p:cNvCxnSpPr>
          <p:nvPr/>
        </p:nvCxnSpPr>
        <p:spPr>
          <a:xfrm flipH="1">
            <a:off x="2499622" y="1345378"/>
            <a:ext cx="2969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5D453338-A406-4948-8EEF-5297EB648515}"/>
              </a:ext>
            </a:extLst>
          </p:cNvPr>
          <p:cNvCxnSpPr>
            <a:cxnSpLocks/>
            <a:stCxn id="23" idx="1"/>
          </p:cNvCxnSpPr>
          <p:nvPr/>
        </p:nvCxnSpPr>
        <p:spPr>
          <a:xfrm flipH="1" flipV="1">
            <a:off x="2495517" y="1525161"/>
            <a:ext cx="1178600" cy="2844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7CF7CC28-9E94-4439-9B7C-32B892C38097}"/>
              </a:ext>
            </a:extLst>
          </p:cNvPr>
          <p:cNvSpPr txBox="1"/>
          <p:nvPr/>
        </p:nvSpPr>
        <p:spPr>
          <a:xfrm>
            <a:off x="3674117" y="1343339"/>
            <a:ext cx="665567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xmlns="" id="{385A2307-D0E6-40CD-AC67-A0F31C3AF0A2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4339684" y="1528005"/>
            <a:ext cx="1089314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ounded Rectangle 260">
            <a:extLst>
              <a:ext uri="{FF2B5EF4-FFF2-40B4-BE49-F238E27FC236}">
                <a16:creationId xmlns:a16="http://schemas.microsoft.com/office/drawing/2014/main" xmlns="" id="{E398F337-8720-4E96-B217-AEF50B45CDD5}"/>
              </a:ext>
            </a:extLst>
          </p:cNvPr>
          <p:cNvSpPr/>
          <p:nvPr/>
        </p:nvSpPr>
        <p:spPr>
          <a:xfrm>
            <a:off x="4153405" y="2271539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837B9B98-8607-4C9B-88DD-F6717076281D}"/>
              </a:ext>
            </a:extLst>
          </p:cNvPr>
          <p:cNvSpPr txBox="1"/>
          <p:nvPr/>
        </p:nvSpPr>
        <p:spPr>
          <a:xfrm>
            <a:off x="3388610" y="1721522"/>
            <a:ext cx="960519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</a:t>
            </a:r>
          </a:p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cycles away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C70FE6B1-C7E6-408E-9437-1C81D0776F58}"/>
              </a:ext>
            </a:extLst>
          </p:cNvPr>
          <p:cNvCxnSpPr>
            <a:cxnSpLocks/>
          </p:cNvCxnSpPr>
          <p:nvPr/>
        </p:nvCxnSpPr>
        <p:spPr>
          <a:xfrm>
            <a:off x="3597441" y="2058468"/>
            <a:ext cx="0" cy="148443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ounded Rectangle 260">
            <a:extLst>
              <a:ext uri="{FF2B5EF4-FFF2-40B4-BE49-F238E27FC236}">
                <a16:creationId xmlns:a16="http://schemas.microsoft.com/office/drawing/2014/main" xmlns="" id="{2347801E-C033-476B-AFF0-F96520FB14C0}"/>
              </a:ext>
            </a:extLst>
          </p:cNvPr>
          <p:cNvSpPr/>
          <p:nvPr/>
        </p:nvSpPr>
        <p:spPr>
          <a:xfrm>
            <a:off x="3426413" y="2271539"/>
            <a:ext cx="291145" cy="290384"/>
          </a:xfrm>
          <a:prstGeom prst="roundRect">
            <a:avLst/>
          </a:prstGeom>
          <a:solidFill>
            <a:srgbClr val="FFFF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R4</a:t>
            </a:r>
          </a:p>
        </p:txBody>
      </p:sp>
      <p:sp>
        <p:nvSpPr>
          <p:cNvPr id="29" name="Rounded Rectangle 260">
            <a:extLst>
              <a:ext uri="{FF2B5EF4-FFF2-40B4-BE49-F238E27FC236}">
                <a16:creationId xmlns:a16="http://schemas.microsoft.com/office/drawing/2014/main" xmlns="" id="{4216A26A-00CE-430E-A74E-60DD61C17248}"/>
              </a:ext>
            </a:extLst>
          </p:cNvPr>
          <p:cNvSpPr/>
          <p:nvPr/>
        </p:nvSpPr>
        <p:spPr>
          <a:xfrm>
            <a:off x="3788742" y="2273762"/>
            <a:ext cx="291145" cy="290384"/>
          </a:xfrm>
          <a:prstGeom prst="roundRect">
            <a:avLst/>
          </a:prstGeom>
          <a:solidFill>
            <a:srgbClr val="00B0F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30" name="Rounded Rectangle 260">
            <a:extLst>
              <a:ext uri="{FF2B5EF4-FFF2-40B4-BE49-F238E27FC236}">
                <a16:creationId xmlns:a16="http://schemas.microsoft.com/office/drawing/2014/main" xmlns="" id="{CF40DE27-488F-4453-A24C-D8225E37C356}"/>
              </a:ext>
            </a:extLst>
          </p:cNvPr>
          <p:cNvSpPr/>
          <p:nvPr/>
        </p:nvSpPr>
        <p:spPr>
          <a:xfrm>
            <a:off x="4517917" y="2274408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84DDC71B-079D-4D7A-8B35-2766260A42AC}"/>
              </a:ext>
            </a:extLst>
          </p:cNvPr>
          <p:cNvSpPr txBox="1"/>
          <p:nvPr/>
        </p:nvSpPr>
        <p:spPr>
          <a:xfrm>
            <a:off x="7045394" y="1387538"/>
            <a:ext cx="1745093" cy="1015663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For R1 through R4:</a:t>
            </a:r>
          </a:p>
          <a:p>
            <a:pPr algn="ctr"/>
            <a:endParaRPr lang="en-US" sz="12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Activations = 8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= 8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Avg Locality = 8/8 = 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EF8C123F-15FA-4E04-B93C-6F0B0EF1D469}"/>
              </a:ext>
            </a:extLst>
          </p:cNvPr>
          <p:cNvSpPr/>
          <p:nvPr/>
        </p:nvSpPr>
        <p:spPr>
          <a:xfrm>
            <a:off x="2503324" y="4231452"/>
            <a:ext cx="4386824" cy="387133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A5ED609B-BAB9-4138-BF78-98520006D071}"/>
              </a:ext>
            </a:extLst>
          </p:cNvPr>
          <p:cNvSpPr/>
          <p:nvPr/>
        </p:nvSpPr>
        <p:spPr>
          <a:xfrm>
            <a:off x="2184539" y="4276924"/>
            <a:ext cx="1531337" cy="217968"/>
          </a:xfrm>
          <a:prstGeom prst="rect">
            <a:avLst/>
          </a:prstGeom>
          <a:noFill/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14FC0C15-851D-429E-A21A-080702770AB5}"/>
              </a:ext>
            </a:extLst>
          </p:cNvPr>
          <p:cNvSpPr/>
          <p:nvPr/>
        </p:nvSpPr>
        <p:spPr>
          <a:xfrm>
            <a:off x="4416013" y="4282231"/>
            <a:ext cx="1531336" cy="217968"/>
          </a:xfrm>
          <a:prstGeom prst="rect">
            <a:avLst/>
          </a:prstGeom>
          <a:solidFill>
            <a:schemeClr val="bg1"/>
          </a:solidFill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1F673EF9-C412-4576-91BB-064343678884}"/>
              </a:ext>
            </a:extLst>
          </p:cNvPr>
          <p:cNvCxnSpPr>
            <a:cxnSpLocks/>
            <a:stCxn id="36" idx="1"/>
          </p:cNvCxnSpPr>
          <p:nvPr/>
        </p:nvCxnSpPr>
        <p:spPr>
          <a:xfrm flipH="1" flipV="1">
            <a:off x="3368874" y="3535611"/>
            <a:ext cx="826018" cy="7794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B6543C39-B988-40FD-8BE1-9DAE823F16B7}"/>
              </a:ext>
            </a:extLst>
          </p:cNvPr>
          <p:cNvSpPr txBox="1"/>
          <p:nvPr/>
        </p:nvSpPr>
        <p:spPr>
          <a:xfrm>
            <a:off x="4194892" y="3358739"/>
            <a:ext cx="1345240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currently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pending queue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2AE86A28-BA20-40A0-B4EB-A0D5E171CACD}"/>
              </a:ext>
            </a:extLst>
          </p:cNvPr>
          <p:cNvSpPr txBox="1"/>
          <p:nvPr/>
        </p:nvSpPr>
        <p:spPr>
          <a:xfrm>
            <a:off x="5951307" y="3723406"/>
            <a:ext cx="1031051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 stalled</a:t>
            </a:r>
          </a:p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X cycles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xmlns="" id="{E33265F5-5701-4798-A180-0D3446BDD301}"/>
              </a:ext>
            </a:extLst>
          </p:cNvPr>
          <p:cNvCxnSpPr>
            <a:cxnSpLocks/>
          </p:cNvCxnSpPr>
          <p:nvPr/>
        </p:nvCxnSpPr>
        <p:spPr>
          <a:xfrm flipH="1">
            <a:off x="3356366" y="3338425"/>
            <a:ext cx="1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xmlns="" id="{790F3199-65ED-4182-8913-77467243149B}"/>
              </a:ext>
            </a:extLst>
          </p:cNvPr>
          <p:cNvCxnSpPr>
            <a:cxnSpLocks/>
          </p:cNvCxnSpPr>
          <p:nvPr/>
        </p:nvCxnSpPr>
        <p:spPr>
          <a:xfrm>
            <a:off x="6701132" y="4060352"/>
            <a:ext cx="0" cy="148443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Rounded Rectangle 260">
            <a:extLst>
              <a:ext uri="{FF2B5EF4-FFF2-40B4-BE49-F238E27FC236}">
                <a16:creationId xmlns:a16="http://schemas.microsoft.com/office/drawing/2014/main" xmlns="" id="{F54A6123-E2CA-4680-A37D-2FA1122B660E}"/>
              </a:ext>
            </a:extLst>
          </p:cNvPr>
          <p:cNvSpPr/>
          <p:nvPr/>
        </p:nvSpPr>
        <p:spPr>
          <a:xfrm>
            <a:off x="6540257" y="4281356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xmlns="" id="{8E0038A5-0BC5-4190-8068-4261D1C7F87C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5540132" y="3540375"/>
            <a:ext cx="1340489" cy="303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56F8CE56-0826-4CDF-B3ED-D25ACE623DC2}"/>
              </a:ext>
            </a:extLst>
          </p:cNvPr>
          <p:cNvCxnSpPr>
            <a:cxnSpLocks/>
          </p:cNvCxnSpPr>
          <p:nvPr/>
        </p:nvCxnSpPr>
        <p:spPr>
          <a:xfrm flipH="1">
            <a:off x="6890147" y="3365574"/>
            <a:ext cx="8698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3" name="Rounded Rectangle 260">
            <a:extLst>
              <a:ext uri="{FF2B5EF4-FFF2-40B4-BE49-F238E27FC236}">
                <a16:creationId xmlns:a16="http://schemas.microsoft.com/office/drawing/2014/main" xmlns="" id="{AE1FF4D2-777A-4B74-A1E8-36E8DECD2A95}"/>
              </a:ext>
            </a:extLst>
          </p:cNvPr>
          <p:cNvSpPr/>
          <p:nvPr/>
        </p:nvSpPr>
        <p:spPr>
          <a:xfrm>
            <a:off x="6188718" y="4282695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  <p:sp>
        <p:nvSpPr>
          <p:cNvPr id="44" name="Rounded Rectangle 260">
            <a:extLst>
              <a:ext uri="{FF2B5EF4-FFF2-40B4-BE49-F238E27FC236}">
                <a16:creationId xmlns:a16="http://schemas.microsoft.com/office/drawing/2014/main" xmlns="" id="{E16FB2EF-C47D-4F79-8661-116EF2424174}"/>
              </a:ext>
            </a:extLst>
          </p:cNvPr>
          <p:cNvSpPr/>
          <p:nvPr/>
        </p:nvSpPr>
        <p:spPr>
          <a:xfrm>
            <a:off x="5833208" y="4282695"/>
            <a:ext cx="291145" cy="290384"/>
          </a:xfrm>
          <a:prstGeom prst="roundRect">
            <a:avLst/>
          </a:prstGeom>
          <a:solidFill>
            <a:srgbClr val="00B0F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45" name="Rounded Rectangle 260">
            <a:extLst>
              <a:ext uri="{FF2B5EF4-FFF2-40B4-BE49-F238E27FC236}">
                <a16:creationId xmlns:a16="http://schemas.microsoft.com/office/drawing/2014/main" xmlns="" id="{00C37DF1-1EC1-4717-B5DC-31929D3A1E99}"/>
              </a:ext>
            </a:extLst>
          </p:cNvPr>
          <p:cNvSpPr/>
          <p:nvPr/>
        </p:nvSpPr>
        <p:spPr>
          <a:xfrm>
            <a:off x="5470073" y="4282695"/>
            <a:ext cx="291145" cy="290384"/>
          </a:xfrm>
          <a:prstGeom prst="roundRect">
            <a:avLst/>
          </a:prstGeom>
          <a:solidFill>
            <a:srgbClr val="FFFF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R4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096FC65A-09B0-4FBB-B224-4DC68D2FAADB}"/>
              </a:ext>
            </a:extLst>
          </p:cNvPr>
          <p:cNvCxnSpPr>
            <a:cxnSpLocks/>
          </p:cNvCxnSpPr>
          <p:nvPr/>
        </p:nvCxnSpPr>
        <p:spPr>
          <a:xfrm flipH="1">
            <a:off x="2502591" y="3356114"/>
            <a:ext cx="2969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xmlns="" id="{D19ABFD5-2547-4B62-98C5-B581C0E26CFA}"/>
              </a:ext>
            </a:extLst>
          </p:cNvPr>
          <p:cNvCxnSpPr>
            <a:cxnSpLocks/>
          </p:cNvCxnSpPr>
          <p:nvPr/>
        </p:nvCxnSpPr>
        <p:spPr>
          <a:xfrm flipH="1">
            <a:off x="2496683" y="3537038"/>
            <a:ext cx="191070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E39EAD8F-29D4-43F1-8AED-634A4C29F740}"/>
              </a:ext>
            </a:extLst>
          </p:cNvPr>
          <p:cNvSpPr txBox="1"/>
          <p:nvPr/>
        </p:nvSpPr>
        <p:spPr>
          <a:xfrm>
            <a:off x="2622142" y="3356696"/>
            <a:ext cx="665567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xmlns="" id="{A789D33D-3002-4E47-BF30-BB88D1475A0D}"/>
              </a:ext>
            </a:extLst>
          </p:cNvPr>
          <p:cNvCxnSpPr>
            <a:cxnSpLocks/>
          </p:cNvCxnSpPr>
          <p:nvPr/>
        </p:nvCxnSpPr>
        <p:spPr>
          <a:xfrm>
            <a:off x="3180144" y="3534729"/>
            <a:ext cx="174592" cy="1028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Rounded Rectangle 260">
            <a:extLst>
              <a:ext uri="{FF2B5EF4-FFF2-40B4-BE49-F238E27FC236}">
                <a16:creationId xmlns:a16="http://schemas.microsoft.com/office/drawing/2014/main" xmlns="" id="{45F77FDC-A0E3-4633-9DE9-B52B4B82297B}"/>
              </a:ext>
            </a:extLst>
          </p:cNvPr>
          <p:cNvSpPr/>
          <p:nvPr/>
        </p:nvSpPr>
        <p:spPr>
          <a:xfrm>
            <a:off x="4154571" y="4279826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  <p:sp>
        <p:nvSpPr>
          <p:cNvPr id="51" name="Rounded Rectangle 260">
            <a:extLst>
              <a:ext uri="{FF2B5EF4-FFF2-40B4-BE49-F238E27FC236}">
                <a16:creationId xmlns:a16="http://schemas.microsoft.com/office/drawing/2014/main" xmlns="" id="{D3843F00-7340-49FF-80E7-212178F52C59}"/>
              </a:ext>
            </a:extLst>
          </p:cNvPr>
          <p:cNvSpPr/>
          <p:nvPr/>
        </p:nvSpPr>
        <p:spPr>
          <a:xfrm>
            <a:off x="3427579" y="4279826"/>
            <a:ext cx="291145" cy="290384"/>
          </a:xfrm>
          <a:prstGeom prst="roundRect">
            <a:avLst/>
          </a:prstGeom>
          <a:solidFill>
            <a:srgbClr val="FFFF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R4</a:t>
            </a:r>
          </a:p>
        </p:txBody>
      </p:sp>
      <p:sp>
        <p:nvSpPr>
          <p:cNvPr id="52" name="Rounded Rectangle 260">
            <a:extLst>
              <a:ext uri="{FF2B5EF4-FFF2-40B4-BE49-F238E27FC236}">
                <a16:creationId xmlns:a16="http://schemas.microsoft.com/office/drawing/2014/main" xmlns="" id="{41F8AFFD-F755-4E54-8924-EE390117BF45}"/>
              </a:ext>
            </a:extLst>
          </p:cNvPr>
          <p:cNvSpPr/>
          <p:nvPr/>
        </p:nvSpPr>
        <p:spPr>
          <a:xfrm>
            <a:off x="3789908" y="4282049"/>
            <a:ext cx="291145" cy="290384"/>
          </a:xfrm>
          <a:prstGeom prst="roundRect">
            <a:avLst/>
          </a:prstGeom>
          <a:solidFill>
            <a:srgbClr val="00B0F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53" name="Rounded Rectangle 260">
            <a:extLst>
              <a:ext uri="{FF2B5EF4-FFF2-40B4-BE49-F238E27FC236}">
                <a16:creationId xmlns:a16="http://schemas.microsoft.com/office/drawing/2014/main" xmlns="" id="{15FD631E-E09D-452A-ACF5-12C198F89930}"/>
              </a:ext>
            </a:extLst>
          </p:cNvPr>
          <p:cNvSpPr/>
          <p:nvPr/>
        </p:nvSpPr>
        <p:spPr>
          <a:xfrm>
            <a:off x="4519083" y="4282695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41A56BCF-9F78-4981-ABBB-4AA7605A0FBA}"/>
              </a:ext>
            </a:extLst>
          </p:cNvPr>
          <p:cNvSpPr txBox="1"/>
          <p:nvPr/>
        </p:nvSpPr>
        <p:spPr>
          <a:xfrm>
            <a:off x="7045394" y="3464708"/>
            <a:ext cx="1745093" cy="1015663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For R1 through R4:</a:t>
            </a:r>
          </a:p>
          <a:p>
            <a:pPr algn="ctr"/>
            <a:endParaRPr lang="en-US" sz="12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Activations = 4</a:t>
            </a:r>
          </a:p>
          <a:p>
            <a:pPr algn="ctr"/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= 8</a:t>
            </a:r>
          </a:p>
          <a:p>
            <a:pPr algn="ctr"/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Avg Locality = 8/4 = 2</a:t>
            </a:r>
          </a:p>
        </p:txBody>
      </p: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xmlns="" id="{85A778BA-82B3-47D5-B9EA-63FC0FB20AFA}"/>
              </a:ext>
            </a:extLst>
          </p:cNvPr>
          <p:cNvSpPr txBox="1">
            <a:spLocks/>
          </p:cNvSpPr>
          <p:nvPr/>
        </p:nvSpPr>
        <p:spPr>
          <a:xfrm>
            <a:off x="775445" y="1393530"/>
            <a:ext cx="1690700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rgbClr val="00B0F0"/>
                </a:solidFill>
                <a:sym typeface="Wingdings" panose="05000000000000000000" pitchFamily="2" charset="2"/>
              </a:rPr>
              <a:t>No delay:</a:t>
            </a:r>
          </a:p>
        </p:txBody>
      </p:sp>
      <p:sp>
        <p:nvSpPr>
          <p:cNvPr id="56" name="Content Placeholder 2">
            <a:extLst>
              <a:ext uri="{FF2B5EF4-FFF2-40B4-BE49-F238E27FC236}">
                <a16:creationId xmlns:a16="http://schemas.microsoft.com/office/drawing/2014/main" xmlns="" id="{FD31E9E5-3667-4D33-893F-470206E25D99}"/>
              </a:ext>
            </a:extLst>
          </p:cNvPr>
          <p:cNvSpPr txBox="1">
            <a:spLocks/>
          </p:cNvSpPr>
          <p:nvPr/>
        </p:nvSpPr>
        <p:spPr>
          <a:xfrm>
            <a:off x="775132" y="3361101"/>
            <a:ext cx="1690700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rgbClr val="00B0F0"/>
                </a:solidFill>
                <a:sym typeface="Wingdings" panose="05000000000000000000" pitchFamily="2" charset="2"/>
              </a:rPr>
              <a:t>With delay: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80B8AAB7-84F9-4C63-BE6A-E98886147B21}"/>
              </a:ext>
            </a:extLst>
          </p:cNvPr>
          <p:cNvGrpSpPr/>
          <p:nvPr/>
        </p:nvGrpSpPr>
        <p:grpSpPr>
          <a:xfrm>
            <a:off x="304801" y="4255741"/>
            <a:ext cx="2070147" cy="338554"/>
            <a:chOff x="237812" y="4144336"/>
            <a:chExt cx="2070147" cy="338554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1DCBBEC9-CD0E-4CAB-AB1E-778D6C0A60E8}"/>
                </a:ext>
              </a:extLst>
            </p:cNvPr>
            <p:cNvSpPr txBox="1"/>
            <p:nvPr/>
          </p:nvSpPr>
          <p:spPr>
            <a:xfrm>
              <a:off x="237812" y="4144336"/>
              <a:ext cx="16815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Request Stream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xmlns="" id="{D01FE092-4D53-4D32-BF6C-AB208A70F821}"/>
                </a:ext>
              </a:extLst>
            </p:cNvPr>
            <p:cNvCxnSpPr>
              <a:cxnSpLocks/>
              <a:stCxn id="57" idx="3"/>
            </p:cNvCxnSpPr>
            <p:nvPr/>
          </p:nvCxnSpPr>
          <p:spPr>
            <a:xfrm>
              <a:off x="1919315" y="4313613"/>
              <a:ext cx="3886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xmlns="" id="{A5D6BB65-CF69-4341-9A19-F4A5A3482C39}"/>
              </a:ext>
            </a:extLst>
          </p:cNvPr>
          <p:cNvGrpSpPr/>
          <p:nvPr/>
        </p:nvGrpSpPr>
        <p:grpSpPr>
          <a:xfrm>
            <a:off x="304801" y="2216319"/>
            <a:ext cx="2070147" cy="338554"/>
            <a:chOff x="237812" y="4144336"/>
            <a:chExt cx="2070147" cy="338554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BAC5A72C-C2C1-429E-B6B8-F7FCBE021BF9}"/>
                </a:ext>
              </a:extLst>
            </p:cNvPr>
            <p:cNvSpPr txBox="1"/>
            <p:nvPr/>
          </p:nvSpPr>
          <p:spPr>
            <a:xfrm>
              <a:off x="237812" y="4144336"/>
              <a:ext cx="16815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Request Stream</a:t>
              </a:r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xmlns="" id="{633534B7-BAA2-460C-B1C1-C0B897E72A15}"/>
                </a:ext>
              </a:extLst>
            </p:cNvPr>
            <p:cNvCxnSpPr>
              <a:cxnSpLocks/>
              <a:stCxn id="67" idx="3"/>
            </p:cNvCxnSpPr>
            <p:nvPr/>
          </p:nvCxnSpPr>
          <p:spPr>
            <a:xfrm>
              <a:off x="1919315" y="4313613"/>
              <a:ext cx="3886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Left Brace 60">
            <a:extLst>
              <a:ext uri="{FF2B5EF4-FFF2-40B4-BE49-F238E27FC236}">
                <a16:creationId xmlns:a16="http://schemas.microsoft.com/office/drawing/2014/main" xmlns="" id="{60E3E579-E6D3-4F43-AE76-C0697FB2A4FB}"/>
              </a:ext>
            </a:extLst>
          </p:cNvPr>
          <p:cNvSpPr/>
          <p:nvPr/>
        </p:nvSpPr>
        <p:spPr>
          <a:xfrm rot="5400000">
            <a:off x="6069835" y="448233"/>
            <a:ext cx="188169" cy="1469848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xmlns="" id="{D684DE60-E721-4501-831A-812C7CBCD38D}"/>
              </a:ext>
            </a:extLst>
          </p:cNvPr>
          <p:cNvSpPr/>
          <p:nvPr/>
        </p:nvSpPr>
        <p:spPr>
          <a:xfrm>
            <a:off x="4712074" y="803898"/>
            <a:ext cx="295328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Visible to the memory scheduler </a:t>
            </a:r>
          </a:p>
        </p:txBody>
      </p:sp>
      <p:sp>
        <p:nvSpPr>
          <p:cNvPr id="64" name="Left Brace 63">
            <a:extLst>
              <a:ext uri="{FF2B5EF4-FFF2-40B4-BE49-F238E27FC236}">
                <a16:creationId xmlns:a16="http://schemas.microsoft.com/office/drawing/2014/main" xmlns="" id="{AB28F1B3-4D53-4255-A38D-0AD46C71AE2E}"/>
              </a:ext>
            </a:extLst>
          </p:cNvPr>
          <p:cNvSpPr/>
          <p:nvPr/>
        </p:nvSpPr>
        <p:spPr>
          <a:xfrm rot="5400000">
            <a:off x="5035806" y="1417490"/>
            <a:ext cx="180802" cy="3542943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xmlns="" id="{F733DC40-1FA4-4110-B1CC-80EE7E31B90F}"/>
              </a:ext>
            </a:extLst>
          </p:cNvPr>
          <p:cNvSpPr/>
          <p:nvPr/>
        </p:nvSpPr>
        <p:spPr>
          <a:xfrm>
            <a:off x="3666889" y="2794623"/>
            <a:ext cx="295328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Visible to the memory scheduler </a:t>
            </a:r>
          </a:p>
        </p:txBody>
      </p:sp>
    </p:spTree>
    <p:extLst>
      <p:ext uri="{BB962C8B-B14F-4D97-AF65-F5344CB8AC3E}">
        <p14:creationId xmlns:p14="http://schemas.microsoft.com/office/powerpoint/2010/main" val="1312740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500"/>
                            </p:stCondLst>
                            <p:childTnLst>
                              <p:par>
                                <p:cTn id="7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5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500"/>
                            </p:stCondLst>
                            <p:childTnLst>
                              <p:par>
                                <p:cTn id="134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000"/>
                            </p:stCondLst>
                            <p:childTnLst>
                              <p:par>
                                <p:cTn id="139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0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4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000"/>
                            </p:stCondLst>
                            <p:childTnLst>
                              <p:par>
                                <p:cTn id="149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9 -3.7037E-7 L 0.22135 -0.00093 " pathEditMode="relative" rAng="0" ptsTypes="AA">
                                      <p:cBhvr>
                                        <p:cTn id="15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28" y="-62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3.08642E-6 L 0.22309 0.00093 " pathEditMode="relative" rAng="0" ptsTypes="AA">
                                      <p:cBhvr>
                                        <p:cTn id="15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46" y="31"/>
                                    </p:animMotion>
                                  </p:childTnLst>
                                </p:cTn>
                              </p:par>
                              <p:par>
                                <p:cTn id="15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9 -0.00062 L 0.22344 -1.7284E-6 " pathEditMode="relative" rAng="0" ptsTypes="AA">
                                      <p:cBhvr>
                                        <p:cTn id="16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33" y="31"/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9 0.00062 L 0.22362 0.00031 " pathEditMode="relative" rAng="0" ptsTypes="AA">
                                      <p:cBhvr>
                                        <p:cTn id="16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15" y="-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" presetClass="exit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500"/>
                            </p:stCondLst>
                            <p:childTnLst>
                              <p:par>
                                <p:cTn id="170" presetID="2" presetClass="exit" presetSubtype="2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000"/>
                            </p:stCondLst>
                            <p:childTnLst>
                              <p:par>
                                <p:cTn id="175" presetID="2" presetClass="exit" presetSubtype="2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1500"/>
                            </p:stCondLst>
                            <p:childTnLst>
                              <p:par>
                                <p:cTn id="180" presetID="2" presetClass="exit" presetSubtype="2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1500"/>
                            </p:stCondLst>
                            <p:childTnLst>
                              <p:par>
                                <p:cTn id="2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2000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500"/>
                            </p:stCondLst>
                            <p:childTnLst>
                              <p:par>
                                <p:cTn id="2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0" fill="hold">
                            <p:stCondLst>
                              <p:cond delay="1000"/>
                            </p:stCondLst>
                            <p:childTnLst>
                              <p:par>
                                <p:cTn id="2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1500"/>
                            </p:stCondLst>
                            <p:childTnLst>
                              <p:par>
                                <p:cTn id="2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2000"/>
                            </p:stCondLst>
                            <p:childTnLst>
                              <p:par>
                                <p:cTn id="2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hold">
                            <p:stCondLst>
                              <p:cond delay="2500"/>
                            </p:stCondLst>
                            <p:childTnLst>
                              <p:par>
                                <p:cTn id="2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3000"/>
                            </p:stCondLst>
                            <p:childTnLst>
                              <p:par>
                                <p:cTn id="2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2" fill="hold">
                      <p:stCondLst>
                        <p:cond delay="indefinite"/>
                      </p:stCondLst>
                      <p:childTnLst>
                        <p:par>
                          <p:cTn id="303" fill="hold">
                            <p:stCondLst>
                              <p:cond delay="0"/>
                            </p:stCondLst>
                            <p:childTnLst>
                              <p:par>
                                <p:cTn id="3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0" fill="hold">
                      <p:stCondLst>
                        <p:cond delay="indefinite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4" fill="hold">
                      <p:stCondLst>
                        <p:cond delay="indefinite"/>
                      </p:stCondLst>
                      <p:childTnLst>
                        <p:par>
                          <p:cTn id="325" fill="hold">
                            <p:stCondLst>
                              <p:cond delay="0"/>
                            </p:stCondLst>
                            <p:childTnLst>
                              <p:par>
                                <p:cTn id="326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7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8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0" fill="hold">
                            <p:stCondLst>
                              <p:cond delay="500"/>
                            </p:stCondLst>
                            <p:childTnLst>
                              <p:par>
                                <p:cTn id="331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2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3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5" fill="hold">
                      <p:stCondLst>
                        <p:cond delay="indefinite"/>
                      </p:stCondLst>
                      <p:childTnLst>
                        <p:par>
                          <p:cTn id="336" fill="hold">
                            <p:stCondLst>
                              <p:cond delay="0"/>
                            </p:stCondLst>
                            <p:childTnLst>
                              <p:par>
                                <p:cTn id="337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8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9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1" fill="hold">
                            <p:stCondLst>
                              <p:cond delay="500"/>
                            </p:stCondLst>
                            <p:childTnLst>
                              <p:par>
                                <p:cTn id="342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3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4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6" fill="hold">
                      <p:stCondLst>
                        <p:cond delay="indefinite"/>
                      </p:stCondLst>
                      <p:childTnLst>
                        <p:par>
                          <p:cTn id="347" fill="hold">
                            <p:stCondLst>
                              <p:cond delay="0"/>
                            </p:stCondLst>
                            <p:childTnLst>
                              <p:par>
                                <p:cTn id="348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9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0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500"/>
                            </p:stCondLst>
                            <p:childTnLst>
                              <p:par>
                                <p:cTn id="353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4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7" fill="hold">
                      <p:stCondLst>
                        <p:cond delay="indefinite"/>
                      </p:stCondLst>
                      <p:childTnLst>
                        <p:par>
                          <p:cTn id="358" fill="hold">
                            <p:stCondLst>
                              <p:cond delay="0"/>
                            </p:stCondLst>
                            <p:childTnLst>
                              <p:par>
                                <p:cTn id="359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0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1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3" fill="hold">
                            <p:stCondLst>
                              <p:cond delay="500"/>
                            </p:stCondLst>
                            <p:childTnLst>
                              <p:par>
                                <p:cTn id="364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5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6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8" fill="hold">
                      <p:stCondLst>
                        <p:cond delay="indefinite"/>
                      </p:stCondLst>
                      <p:childTnLst>
                        <p:par>
                          <p:cTn id="369" fill="hold">
                            <p:stCondLst>
                              <p:cond delay="0"/>
                            </p:stCondLst>
                            <p:childTnLst>
                              <p:par>
                                <p:cTn id="3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2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3" fill="hold">
                      <p:stCondLst>
                        <p:cond delay="indefinite"/>
                      </p:stCondLst>
                      <p:childTnLst>
                        <p:par>
                          <p:cTn id="374" fill="hold">
                            <p:stCondLst>
                              <p:cond delay="0"/>
                            </p:stCondLst>
                            <p:childTnLst>
                              <p:par>
                                <p:cTn id="3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7" dur="500"/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8" fill="hold">
                      <p:stCondLst>
                        <p:cond delay="indefinite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500"/>
                                        <p:tgtEl>
                                          <p:spTgt spid="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8" grpId="1"/>
      <p:bldP spid="9" grpId="0" animBg="1"/>
      <p:bldP spid="9" grpId="1" animBg="1"/>
      <p:bldP spid="11" grpId="0"/>
      <p:bldP spid="12" grpId="0"/>
      <p:bldP spid="12" grpId="1"/>
      <p:bldP spid="15" grpId="0" animBg="1"/>
      <p:bldP spid="15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3" grpId="0"/>
      <p:bldP spid="25" grpId="0" animBg="1"/>
      <p:bldP spid="25" grpId="1" animBg="1"/>
      <p:bldP spid="25" grpId="2" animBg="1"/>
      <p:bldP spid="26" grpId="0"/>
      <p:bldP spid="26" grpId="1"/>
      <p:bldP spid="28" grpId="0" animBg="1"/>
      <p:bldP spid="28" grpId="1" animBg="1"/>
      <p:bldP spid="28" grpId="2" animBg="1"/>
      <p:bldP spid="29" grpId="0" animBg="1"/>
      <p:bldP spid="29" grpId="1" animBg="1"/>
      <p:bldP spid="29" grpId="2" animBg="1"/>
      <p:bldP spid="30" grpId="0" animBg="1"/>
      <p:bldP spid="30" grpId="1" animBg="1"/>
      <p:bldP spid="30" grpId="2" animBg="1"/>
      <p:bldP spid="32" grpId="0" animBg="1"/>
      <p:bldP spid="33" grpId="0"/>
      <p:bldP spid="33" grpId="1"/>
      <p:bldP spid="34" grpId="0" animBg="1"/>
      <p:bldP spid="34" grpId="1" animBg="1"/>
      <p:bldP spid="36" grpId="0"/>
      <p:bldP spid="37" grpId="0"/>
      <p:bldP spid="37" grpId="1"/>
      <p:bldP spid="40" grpId="0" animBg="1"/>
      <p:bldP spid="40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8" grpId="0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6" grpId="0"/>
      <p:bldP spid="61" grpId="0" animBg="1"/>
      <p:bldP spid="62" grpId="0"/>
      <p:bldP spid="64" grpId="0" animBg="1"/>
      <p:bldP spid="6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2800" b="1" dirty="0"/>
              <a:t>Motivation: Delayed Memory Scheduling (DMS)</a:t>
            </a:r>
            <a:endParaRPr lang="en-US" sz="24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12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09E5928D-BA64-4EDA-BC1C-9C058D961419}"/>
              </a:ext>
            </a:extLst>
          </p:cNvPr>
          <p:cNvSpPr txBox="1">
            <a:spLocks/>
          </p:cNvSpPr>
          <p:nvPr/>
        </p:nvSpPr>
        <p:spPr>
          <a:xfrm>
            <a:off x="457200" y="1076215"/>
            <a:ext cx="8329613" cy="8674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The average RBL of many GPGPU applications can be improved via adding delay: </a:t>
            </a:r>
          </a:p>
        </p:txBody>
      </p:sp>
      <p:pic>
        <p:nvPicPr>
          <p:cNvPr id="9" name="Picture 8" descr="A picture containing writing implement, stationary&#10;&#10;Description automatically generated">
            <a:extLst>
              <a:ext uri="{FF2B5EF4-FFF2-40B4-BE49-F238E27FC236}">
                <a16:creationId xmlns:a16="http://schemas.microsoft.com/office/drawing/2014/main" xmlns="" id="{8594C205-1CB7-496A-8E08-3B89579B2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260" y="2392072"/>
            <a:ext cx="7393179" cy="1123533"/>
          </a:xfrm>
          <a:prstGeom prst="rect">
            <a:avLst/>
          </a:prstGeom>
        </p:spPr>
      </p:pic>
      <p:pic>
        <p:nvPicPr>
          <p:cNvPr id="10" name="Picture 9" descr="A picture containing screenshot&#10;&#10;Description automatically generated">
            <a:extLst>
              <a:ext uri="{FF2B5EF4-FFF2-40B4-BE49-F238E27FC236}">
                <a16:creationId xmlns:a16="http://schemas.microsoft.com/office/drawing/2014/main" xmlns="" id="{4A00B4AF-024C-4FAC-8239-E541220A65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547" y="1887451"/>
            <a:ext cx="4820603" cy="205679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E93AE3D2-CBC8-4DE4-83A8-E6795ABA2F3C}"/>
              </a:ext>
            </a:extLst>
          </p:cNvPr>
          <p:cNvGrpSpPr/>
          <p:nvPr/>
        </p:nvGrpSpPr>
        <p:grpSpPr>
          <a:xfrm>
            <a:off x="601981" y="1766681"/>
            <a:ext cx="2086132" cy="461666"/>
            <a:chOff x="48518" y="4207552"/>
            <a:chExt cx="2712657" cy="26155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A77627AA-6CEA-44D3-BD13-B37B0D02EA14}"/>
                </a:ext>
              </a:extLst>
            </p:cNvPr>
            <p:cNvSpPr txBox="1"/>
            <p:nvPr/>
          </p:nvSpPr>
          <p:spPr>
            <a:xfrm>
              <a:off x="48518" y="4207552"/>
              <a:ext cx="2530341" cy="261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Numbers in the brackets are the applied delay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xmlns="" id="{FC6B86CC-2024-4240-8A18-BA3FB8B2F133}"/>
                </a:ext>
              </a:extLst>
            </p:cNvPr>
            <p:cNvCxnSpPr>
              <a:cxnSpLocks/>
            </p:cNvCxnSpPr>
            <p:nvPr/>
          </p:nvCxnSpPr>
          <p:spPr>
            <a:xfrm>
              <a:off x="2467502" y="4338329"/>
              <a:ext cx="2936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C99ABA32-D0AD-43A6-BE8A-BA59ABC61246}"/>
              </a:ext>
            </a:extLst>
          </p:cNvPr>
          <p:cNvGrpSpPr/>
          <p:nvPr/>
        </p:nvGrpSpPr>
        <p:grpSpPr>
          <a:xfrm>
            <a:off x="-38408" y="2553469"/>
            <a:ext cx="1514668" cy="830997"/>
            <a:chOff x="338059" y="4138139"/>
            <a:chExt cx="1514668" cy="83099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3E196F40-4A8D-40DC-860B-4AD1D45BEDC7}"/>
                </a:ext>
              </a:extLst>
            </p:cNvPr>
            <p:cNvSpPr txBox="1"/>
            <p:nvPr/>
          </p:nvSpPr>
          <p:spPr>
            <a:xfrm>
              <a:off x="338059" y="4138139"/>
              <a:ext cx="14966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Normalized</a:t>
              </a:r>
            </a:p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number of row activations</a:t>
              </a:r>
            </a:p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(</a:t>
              </a:r>
              <a:r>
                <a:rPr lang="en-US" sz="12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lower the better</a:t>
              </a:r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)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xmlns="" id="{06785AB6-4510-4ADA-BDCE-457A183386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0644" y="4553637"/>
              <a:ext cx="222083" cy="766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xmlns="" id="{4EC9C29D-9ECB-4EF9-B71D-A08E92BEB61F}"/>
              </a:ext>
            </a:extLst>
          </p:cNvPr>
          <p:cNvSpPr/>
          <p:nvPr/>
        </p:nvSpPr>
        <p:spPr>
          <a:xfrm>
            <a:off x="8543289" y="2339993"/>
            <a:ext cx="341389" cy="1129892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3463ABBE-E964-4E3C-9A9D-2D0E09C36F04}"/>
              </a:ext>
            </a:extLst>
          </p:cNvPr>
          <p:cNvSpPr txBox="1"/>
          <p:nvPr/>
        </p:nvSpPr>
        <p:spPr>
          <a:xfrm>
            <a:off x="1654227" y="3909345"/>
            <a:ext cx="70325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More Delay </a:t>
            </a:r>
            <a:r>
              <a:rPr lang="en-US" sz="2000" b="1" dirty="0">
                <a:solidFill>
                  <a:srgbClr val="0070C0"/>
                </a:solidFill>
                <a:sym typeface="Wingdings" panose="05000000000000000000" pitchFamily="2" charset="2"/>
              </a:rPr>
              <a:t></a:t>
            </a:r>
            <a:r>
              <a:rPr lang="en-US" sz="2000" b="1" dirty="0">
                <a:solidFill>
                  <a:srgbClr val="0070C0"/>
                </a:solidFill>
              </a:rPr>
              <a:t> More Visibility </a:t>
            </a:r>
            <a:r>
              <a:rPr lang="en-US" sz="2000" b="1" dirty="0">
                <a:solidFill>
                  <a:srgbClr val="0070C0"/>
                </a:solidFill>
                <a:sym typeface="Wingdings" panose="05000000000000000000" pitchFamily="2" charset="2"/>
              </a:rPr>
              <a:t> Less</a:t>
            </a:r>
            <a:r>
              <a:rPr lang="en-US" sz="2000" b="1" dirty="0">
                <a:solidFill>
                  <a:srgbClr val="0070C0"/>
                </a:solidFill>
              </a:rPr>
              <a:t> Activations</a:t>
            </a:r>
            <a:endParaRPr lang="en-US" sz="2000" b="1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9703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0637"/>
            <a:ext cx="8229600" cy="857250"/>
          </a:xfrm>
        </p:spPr>
        <p:txBody>
          <a:bodyPr>
            <a:normAutofit fontScale="90000"/>
          </a:bodyPr>
          <a:lstStyle/>
          <a:p>
            <a:pPr algn="l"/>
            <a:r>
              <a:rPr lang="en-US" sz="3000" b="1" dirty="0"/>
              <a:t>Observation II: Non-uniform RBL distribution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13</a:t>
            </a:fld>
            <a:endParaRPr lang="en-US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xmlns="" id="{0DF64D62-9D81-4787-BDA6-8C166F8A5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017" y="1862531"/>
            <a:ext cx="4857783" cy="207418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C4B47D70-1905-417A-A528-39C6E209A622}"/>
              </a:ext>
            </a:extLst>
          </p:cNvPr>
          <p:cNvSpPr txBox="1">
            <a:spLocks/>
          </p:cNvSpPr>
          <p:nvPr/>
        </p:nvSpPr>
        <p:spPr>
          <a:xfrm>
            <a:off x="457200" y="1005281"/>
            <a:ext cx="8329613" cy="3849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Many GPGPU applications have non-uniform RBL distributions.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4BAF63A6-63DD-4A6A-ABAD-4F13AD5578F2}"/>
              </a:ext>
            </a:extLst>
          </p:cNvPr>
          <p:cNvSpPr txBox="1">
            <a:spLocks/>
          </p:cNvSpPr>
          <p:nvPr/>
        </p:nvSpPr>
        <p:spPr>
          <a:xfrm>
            <a:off x="637310" y="1401307"/>
            <a:ext cx="6982690" cy="6386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ym typeface="Wingdings" panose="05000000000000000000" pitchFamily="2" charset="2"/>
              </a:rPr>
              <a:t>Correlation of RBL and their corresponding read requests: 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xmlns="" id="{7B73FD19-D8BC-457A-8CF3-CFA7156CB8F6}"/>
              </a:ext>
            </a:extLst>
          </p:cNvPr>
          <p:cNvSpPr/>
          <p:nvPr/>
        </p:nvSpPr>
        <p:spPr>
          <a:xfrm>
            <a:off x="1950361" y="2584150"/>
            <a:ext cx="1892977" cy="1105009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C019F3B2-BCD2-4F37-ABA6-C65959894C2E}"/>
              </a:ext>
            </a:extLst>
          </p:cNvPr>
          <p:cNvSpPr/>
          <p:nvPr/>
        </p:nvSpPr>
        <p:spPr>
          <a:xfrm>
            <a:off x="4470400" y="2828690"/>
            <a:ext cx="1013619" cy="860469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CE72D422-0D78-40ED-8443-85879F918EE6}"/>
              </a:ext>
            </a:extLst>
          </p:cNvPr>
          <p:cNvGrpSpPr/>
          <p:nvPr/>
        </p:nvGrpSpPr>
        <p:grpSpPr>
          <a:xfrm>
            <a:off x="6654800" y="3447541"/>
            <a:ext cx="2103298" cy="276999"/>
            <a:chOff x="-3522" y="4242183"/>
            <a:chExt cx="2325523" cy="1569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47B25A93-6891-498E-837E-D4D8D0AE4CB6}"/>
                </a:ext>
              </a:extLst>
            </p:cNvPr>
            <p:cNvSpPr txBox="1"/>
            <p:nvPr/>
          </p:nvSpPr>
          <p:spPr>
            <a:xfrm>
              <a:off x="119882" y="4242183"/>
              <a:ext cx="2202119" cy="156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proportion of requests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xmlns="" id="{BFAC01B9-3911-4A52-BD77-6EBF8C3CC9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522" y="4320649"/>
              <a:ext cx="3087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C7A6D54-682D-4DC6-9830-1802EE11C48A}"/>
              </a:ext>
            </a:extLst>
          </p:cNvPr>
          <p:cNvGrpSpPr/>
          <p:nvPr/>
        </p:nvGrpSpPr>
        <p:grpSpPr>
          <a:xfrm>
            <a:off x="424660" y="2668791"/>
            <a:ext cx="1372357" cy="461666"/>
            <a:chOff x="-506718" y="4190088"/>
            <a:chExt cx="1784519" cy="26155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07BD7523-6091-41CF-AC2B-5881E3386EA8}"/>
                </a:ext>
              </a:extLst>
            </p:cNvPr>
            <p:cNvSpPr txBox="1"/>
            <p:nvPr/>
          </p:nvSpPr>
          <p:spPr>
            <a:xfrm>
              <a:off x="-506718" y="4190088"/>
              <a:ext cx="1663560" cy="261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Proportion of Activations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xmlns="" id="{4821D63B-D153-4A49-AA2F-DA122D47DD9E}"/>
                </a:ext>
              </a:extLst>
            </p:cNvPr>
            <p:cNvCxnSpPr>
              <a:cxnSpLocks/>
            </p:cNvCxnSpPr>
            <p:nvPr/>
          </p:nvCxnSpPr>
          <p:spPr>
            <a:xfrm>
              <a:off x="961588" y="4320865"/>
              <a:ext cx="3162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50E9E982-6EAC-4CF5-BFD9-1FC12546043E}"/>
              </a:ext>
            </a:extLst>
          </p:cNvPr>
          <p:cNvGrpSpPr/>
          <p:nvPr/>
        </p:nvGrpSpPr>
        <p:grpSpPr>
          <a:xfrm>
            <a:off x="5961358" y="1654069"/>
            <a:ext cx="2179117" cy="461666"/>
            <a:chOff x="-3522" y="4135325"/>
            <a:chExt cx="2409353" cy="26155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1351AC3C-CD55-4D6C-885D-0619F32AE1D6}"/>
                </a:ext>
              </a:extLst>
            </p:cNvPr>
            <p:cNvSpPr txBox="1"/>
            <p:nvPr/>
          </p:nvSpPr>
          <p:spPr>
            <a:xfrm>
              <a:off x="203712" y="4135325"/>
              <a:ext cx="2202119" cy="261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Number in the brackets is the RBL of an activation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xmlns="" id="{14F77DCF-9C5C-4774-BF9E-C6A057D803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522" y="4320649"/>
              <a:ext cx="3087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xmlns="" id="{B8006B62-EA63-4D45-9882-6ABAD477A093}"/>
              </a:ext>
            </a:extLst>
          </p:cNvPr>
          <p:cNvSpPr txBox="1">
            <a:spLocks/>
          </p:cNvSpPr>
          <p:nvPr/>
        </p:nvSpPr>
        <p:spPr>
          <a:xfrm>
            <a:off x="228936" y="4032160"/>
            <a:ext cx="9097107" cy="6386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b="1" dirty="0">
                <a:solidFill>
                  <a:srgbClr val="0070C0"/>
                </a:solidFill>
                <a:sym typeface="Wingdings" panose="05000000000000000000" pitchFamily="2" charset="2"/>
              </a:rPr>
              <a:t>Small proportions of requests can be approximated to reduce large proportions of activations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00B050"/>
                </a:solidFill>
                <a:sym typeface="Wingdings" panose="05000000000000000000" pitchFamily="2" charset="2"/>
              </a:rPr>
              <a:t>--  Approximate Memory Scheduling (AMS)</a:t>
            </a:r>
          </a:p>
        </p:txBody>
      </p:sp>
    </p:spTree>
    <p:extLst>
      <p:ext uri="{BB962C8B-B14F-4D97-AF65-F5344CB8AC3E}">
        <p14:creationId xmlns:p14="http://schemas.microsoft.com/office/powerpoint/2010/main" val="3350792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1475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/>
              <a:t>Approximate Memory Scheduling (AMS)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14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ABA8643-9C51-40A3-9E78-0E97DDE1F207}"/>
              </a:ext>
            </a:extLst>
          </p:cNvPr>
          <p:cNvSpPr/>
          <p:nvPr/>
        </p:nvSpPr>
        <p:spPr>
          <a:xfrm>
            <a:off x="2339552" y="3316366"/>
            <a:ext cx="4386824" cy="387133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5D909917-E171-48BC-B895-07F9809589AC}"/>
              </a:ext>
            </a:extLst>
          </p:cNvPr>
          <p:cNvSpPr/>
          <p:nvPr/>
        </p:nvSpPr>
        <p:spPr>
          <a:xfrm>
            <a:off x="2914790" y="3364077"/>
            <a:ext cx="1531336" cy="217968"/>
          </a:xfrm>
          <a:prstGeom prst="rect">
            <a:avLst/>
          </a:prstGeom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xmlns="" id="{6C08455E-7735-4660-8913-BF97AB0D549F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4858020" y="2628319"/>
            <a:ext cx="309448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D5CA5CB-EE97-4D9B-B55B-E457F1B30F1B}"/>
              </a:ext>
            </a:extLst>
          </p:cNvPr>
          <p:cNvSpPr txBox="1"/>
          <p:nvPr/>
        </p:nvSpPr>
        <p:spPr>
          <a:xfrm>
            <a:off x="5167468" y="2443653"/>
            <a:ext cx="1345240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currently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pending queue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E529184-F274-44DE-B693-FA7F64ADC5F9}"/>
              </a:ext>
            </a:extLst>
          </p:cNvPr>
          <p:cNvSpPr txBox="1"/>
          <p:nvPr/>
        </p:nvSpPr>
        <p:spPr>
          <a:xfrm>
            <a:off x="6191313" y="2808320"/>
            <a:ext cx="601447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oldest </a:t>
            </a:r>
          </a:p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8C80188B-83E5-4C2C-9ED0-23046A48E985}"/>
              </a:ext>
            </a:extLst>
          </p:cNvPr>
          <p:cNvCxnSpPr>
            <a:cxnSpLocks/>
          </p:cNvCxnSpPr>
          <p:nvPr/>
        </p:nvCxnSpPr>
        <p:spPr>
          <a:xfrm flipH="1">
            <a:off x="4858018" y="2423339"/>
            <a:ext cx="1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xmlns="" id="{7A99AC1B-47A7-43BE-8BFD-9664B255568D}"/>
              </a:ext>
            </a:extLst>
          </p:cNvPr>
          <p:cNvCxnSpPr>
            <a:cxnSpLocks/>
          </p:cNvCxnSpPr>
          <p:nvPr/>
        </p:nvCxnSpPr>
        <p:spPr>
          <a:xfrm>
            <a:off x="6537360" y="3145266"/>
            <a:ext cx="0" cy="148443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ounded Rectangle 260">
            <a:extLst>
              <a:ext uri="{FF2B5EF4-FFF2-40B4-BE49-F238E27FC236}">
                <a16:creationId xmlns:a16="http://schemas.microsoft.com/office/drawing/2014/main" xmlns="" id="{77D49DA8-F24A-4330-93F4-93B655CC4B51}"/>
              </a:ext>
            </a:extLst>
          </p:cNvPr>
          <p:cNvSpPr/>
          <p:nvPr/>
        </p:nvSpPr>
        <p:spPr>
          <a:xfrm>
            <a:off x="6376485" y="3366270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xmlns="" id="{FF89EF3F-86D5-48A8-B258-77F4F33800CD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6512708" y="2628319"/>
            <a:ext cx="222365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B8E1994C-7BA6-46CF-925F-4ECECBCD140D}"/>
              </a:ext>
            </a:extLst>
          </p:cNvPr>
          <p:cNvCxnSpPr>
            <a:cxnSpLocks/>
          </p:cNvCxnSpPr>
          <p:nvPr/>
        </p:nvCxnSpPr>
        <p:spPr>
          <a:xfrm flipH="1">
            <a:off x="6726375" y="2450488"/>
            <a:ext cx="8698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Rounded Rectangle 260">
            <a:extLst>
              <a:ext uri="{FF2B5EF4-FFF2-40B4-BE49-F238E27FC236}">
                <a16:creationId xmlns:a16="http://schemas.microsoft.com/office/drawing/2014/main" xmlns="" id="{11E733D7-8A28-4F83-B0BD-9B35CDDCF902}"/>
              </a:ext>
            </a:extLst>
          </p:cNvPr>
          <p:cNvSpPr/>
          <p:nvPr/>
        </p:nvSpPr>
        <p:spPr>
          <a:xfrm>
            <a:off x="6024946" y="3367609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  <p:sp>
        <p:nvSpPr>
          <p:cNvPr id="18" name="Rounded Rectangle 260">
            <a:extLst>
              <a:ext uri="{FF2B5EF4-FFF2-40B4-BE49-F238E27FC236}">
                <a16:creationId xmlns:a16="http://schemas.microsoft.com/office/drawing/2014/main" xmlns="" id="{5FD9D83A-95AA-418A-BA27-82DA31C6D514}"/>
              </a:ext>
            </a:extLst>
          </p:cNvPr>
          <p:cNvSpPr/>
          <p:nvPr/>
        </p:nvSpPr>
        <p:spPr>
          <a:xfrm>
            <a:off x="5669436" y="3367609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sp>
        <p:nvSpPr>
          <p:cNvPr id="19" name="Rounded Rectangle 260">
            <a:extLst>
              <a:ext uri="{FF2B5EF4-FFF2-40B4-BE49-F238E27FC236}">
                <a16:creationId xmlns:a16="http://schemas.microsoft.com/office/drawing/2014/main" xmlns="" id="{B8F2854E-5987-4D1F-BF73-B74D39488A72}"/>
              </a:ext>
            </a:extLst>
          </p:cNvPr>
          <p:cNvSpPr/>
          <p:nvPr/>
        </p:nvSpPr>
        <p:spPr>
          <a:xfrm>
            <a:off x="5306301" y="3367609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A4F23B7-1C85-4DC0-BE34-DED1DAFB9B11}"/>
              </a:ext>
            </a:extLst>
          </p:cNvPr>
          <p:cNvCxnSpPr>
            <a:cxnSpLocks/>
          </p:cNvCxnSpPr>
          <p:nvPr/>
        </p:nvCxnSpPr>
        <p:spPr>
          <a:xfrm flipH="1">
            <a:off x="2333559" y="2448257"/>
            <a:ext cx="2969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B0A3FA86-3488-4295-9AB7-FC496EED3D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343265" y="2624765"/>
            <a:ext cx="269493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603CACBF-A171-45C0-837F-FDAE4711A6C4}"/>
              </a:ext>
            </a:extLst>
          </p:cNvPr>
          <p:cNvSpPr txBox="1"/>
          <p:nvPr/>
        </p:nvSpPr>
        <p:spPr>
          <a:xfrm>
            <a:off x="2612758" y="2440099"/>
            <a:ext cx="665567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43D64461-0E7A-4427-B75E-C59D5BC5022E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3278325" y="2624765"/>
            <a:ext cx="1583406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ounded Rectangle 260">
            <a:extLst>
              <a:ext uri="{FF2B5EF4-FFF2-40B4-BE49-F238E27FC236}">
                <a16:creationId xmlns:a16="http://schemas.microsoft.com/office/drawing/2014/main" xmlns="" id="{F5DB1117-F1E7-4C76-B07E-C9F010D058EA}"/>
              </a:ext>
            </a:extLst>
          </p:cNvPr>
          <p:cNvSpPr/>
          <p:nvPr/>
        </p:nvSpPr>
        <p:spPr>
          <a:xfrm>
            <a:off x="4928514" y="3366784"/>
            <a:ext cx="291145" cy="290384"/>
          </a:xfrm>
          <a:prstGeom prst="roundRect">
            <a:avLst/>
          </a:prstGeom>
          <a:solidFill>
            <a:srgbClr val="00B0F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A1A9CF46-92D6-4DC6-A74E-5F2E44D1551B}"/>
              </a:ext>
            </a:extLst>
          </p:cNvPr>
          <p:cNvSpPr txBox="1"/>
          <p:nvPr/>
        </p:nvSpPr>
        <p:spPr>
          <a:xfrm>
            <a:off x="6850058" y="1718454"/>
            <a:ext cx="2102300" cy="1384995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rtlCol="0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For R1 through R3: </a:t>
            </a:r>
          </a:p>
          <a:p>
            <a:pPr algn="ctr"/>
            <a:endParaRPr lang="en-US" sz="1200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no request is dropped from the pending queue: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Activations = 3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= 5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Avg Locality = 5/3 = 1.67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5E433187-53CB-4867-BD43-8B64087B06A3}"/>
              </a:ext>
            </a:extLst>
          </p:cNvPr>
          <p:cNvGrpSpPr/>
          <p:nvPr/>
        </p:nvGrpSpPr>
        <p:grpSpPr>
          <a:xfrm>
            <a:off x="147520" y="3314284"/>
            <a:ext cx="2070147" cy="338554"/>
            <a:chOff x="237812" y="4144336"/>
            <a:chExt cx="2070147" cy="338554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xmlns="" id="{00E39F97-CA47-4FD0-9C85-838BDD204D87}"/>
                </a:ext>
              </a:extLst>
            </p:cNvPr>
            <p:cNvSpPr txBox="1"/>
            <p:nvPr/>
          </p:nvSpPr>
          <p:spPr>
            <a:xfrm>
              <a:off x="237812" y="4144336"/>
              <a:ext cx="16815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Request Stream</a:t>
              </a: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xmlns="" id="{BE177A9E-BB92-4610-B6B7-B379CA5173EE}"/>
                </a:ext>
              </a:extLst>
            </p:cNvPr>
            <p:cNvCxnSpPr>
              <a:cxnSpLocks/>
              <a:stCxn id="56" idx="3"/>
            </p:cNvCxnSpPr>
            <p:nvPr/>
          </p:nvCxnSpPr>
          <p:spPr>
            <a:xfrm>
              <a:off x="1919315" y="4313613"/>
              <a:ext cx="3886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4" name="Left Brace 83">
            <a:extLst>
              <a:ext uri="{FF2B5EF4-FFF2-40B4-BE49-F238E27FC236}">
                <a16:creationId xmlns:a16="http://schemas.microsoft.com/office/drawing/2014/main" xmlns="" id="{F6B21D1A-DE28-4848-92C3-FFEC56A8C45D}"/>
              </a:ext>
            </a:extLst>
          </p:cNvPr>
          <p:cNvSpPr/>
          <p:nvPr/>
        </p:nvSpPr>
        <p:spPr>
          <a:xfrm rot="5400000">
            <a:off x="5714451" y="1345001"/>
            <a:ext cx="155491" cy="1868354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xmlns="" id="{0F91BCC0-1002-4B09-AFB7-96FD935B06E6}"/>
              </a:ext>
            </a:extLst>
          </p:cNvPr>
          <p:cNvSpPr/>
          <p:nvPr/>
        </p:nvSpPr>
        <p:spPr>
          <a:xfrm>
            <a:off x="4076893" y="1885608"/>
            <a:ext cx="295328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Visible to the memory scheduler 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xmlns="" id="{1A0A27E6-1E60-466D-A4FF-4B9CFC2B5554}"/>
              </a:ext>
            </a:extLst>
          </p:cNvPr>
          <p:cNvSpPr txBox="1">
            <a:spLocks/>
          </p:cNvSpPr>
          <p:nvPr/>
        </p:nvSpPr>
        <p:spPr>
          <a:xfrm>
            <a:off x="265666" y="1154276"/>
            <a:ext cx="9097107" cy="6386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0070C0"/>
                </a:solidFill>
                <a:sym typeface="Wingdings" panose="05000000000000000000" pitchFamily="2" charset="2"/>
              </a:rPr>
              <a:t>Given a coverage budget, AMS drops requests with low RBLs (user specified).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C7E997EA-AE68-46FE-9CCB-AC9196D4F0C0}"/>
              </a:ext>
            </a:extLst>
          </p:cNvPr>
          <p:cNvSpPr txBox="1"/>
          <p:nvPr/>
        </p:nvSpPr>
        <p:spPr>
          <a:xfrm>
            <a:off x="6850057" y="3276104"/>
            <a:ext cx="2210815" cy="1015663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one request with RBL&lt;2 is dropped &amp; approximated: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Activations = 2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= 4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Avg Locality = 4/2 = </a:t>
            </a:r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17653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2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/>
      <p:bldP spid="11" grpId="0"/>
      <p:bldP spid="14" grpId="0" animBg="1"/>
      <p:bldP spid="17" grpId="0" animBg="1"/>
      <p:bldP spid="17" grpId="1" animBg="1"/>
      <p:bldP spid="18" grpId="0" animBg="1"/>
      <p:bldP spid="19" grpId="0" animBg="1"/>
      <p:bldP spid="22" grpId="0"/>
      <p:bldP spid="24" grpId="0" animBg="1"/>
      <p:bldP spid="84" grpId="0" animBg="1"/>
      <p:bldP spid="8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479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/>
              <a:t>Cooperation: DMS Can Help AMS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15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ABA8643-9C51-40A3-9E78-0E97DDE1F207}"/>
              </a:ext>
            </a:extLst>
          </p:cNvPr>
          <p:cNvSpPr/>
          <p:nvPr/>
        </p:nvSpPr>
        <p:spPr>
          <a:xfrm>
            <a:off x="2268148" y="2105962"/>
            <a:ext cx="4386824" cy="387133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5D909917-E171-48BC-B895-07F9809589AC}"/>
              </a:ext>
            </a:extLst>
          </p:cNvPr>
          <p:cNvSpPr/>
          <p:nvPr/>
        </p:nvSpPr>
        <p:spPr>
          <a:xfrm>
            <a:off x="1919155" y="2146181"/>
            <a:ext cx="1531336" cy="217968"/>
          </a:xfrm>
          <a:prstGeom prst="rect">
            <a:avLst/>
          </a:prstGeom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xmlns="" id="{6C08455E-7735-4660-8913-BF97AB0D549F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4786616" y="1417915"/>
            <a:ext cx="309448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D5CA5CB-EE97-4D9B-B55B-E457F1B30F1B}"/>
              </a:ext>
            </a:extLst>
          </p:cNvPr>
          <p:cNvSpPr txBox="1"/>
          <p:nvPr/>
        </p:nvSpPr>
        <p:spPr>
          <a:xfrm>
            <a:off x="5096064" y="1233249"/>
            <a:ext cx="1345240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currently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pending queue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E529184-F274-44DE-B693-FA7F64ADC5F9}"/>
              </a:ext>
            </a:extLst>
          </p:cNvPr>
          <p:cNvSpPr txBox="1"/>
          <p:nvPr/>
        </p:nvSpPr>
        <p:spPr>
          <a:xfrm>
            <a:off x="6119909" y="1597916"/>
            <a:ext cx="601447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oldest </a:t>
            </a:r>
          </a:p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8C80188B-83E5-4C2C-9ED0-23046A48E985}"/>
              </a:ext>
            </a:extLst>
          </p:cNvPr>
          <p:cNvCxnSpPr>
            <a:cxnSpLocks/>
          </p:cNvCxnSpPr>
          <p:nvPr/>
        </p:nvCxnSpPr>
        <p:spPr>
          <a:xfrm flipH="1">
            <a:off x="4786614" y="1212935"/>
            <a:ext cx="1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xmlns="" id="{7A99AC1B-47A7-43BE-8BFD-9664B255568D}"/>
              </a:ext>
            </a:extLst>
          </p:cNvPr>
          <p:cNvCxnSpPr>
            <a:cxnSpLocks/>
          </p:cNvCxnSpPr>
          <p:nvPr/>
        </p:nvCxnSpPr>
        <p:spPr>
          <a:xfrm>
            <a:off x="6465956" y="1934862"/>
            <a:ext cx="0" cy="148443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ounded Rectangle 260">
            <a:extLst>
              <a:ext uri="{FF2B5EF4-FFF2-40B4-BE49-F238E27FC236}">
                <a16:creationId xmlns:a16="http://schemas.microsoft.com/office/drawing/2014/main" xmlns="" id="{77D49DA8-F24A-4330-93F4-93B655CC4B51}"/>
              </a:ext>
            </a:extLst>
          </p:cNvPr>
          <p:cNvSpPr/>
          <p:nvPr/>
        </p:nvSpPr>
        <p:spPr>
          <a:xfrm>
            <a:off x="6305081" y="2155866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xmlns="" id="{FF89EF3F-86D5-48A8-B258-77F4F33800CD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6441304" y="1417915"/>
            <a:ext cx="222365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B8E1994C-7BA6-46CF-925F-4ECECBCD140D}"/>
              </a:ext>
            </a:extLst>
          </p:cNvPr>
          <p:cNvCxnSpPr>
            <a:cxnSpLocks/>
          </p:cNvCxnSpPr>
          <p:nvPr/>
        </p:nvCxnSpPr>
        <p:spPr>
          <a:xfrm flipH="1">
            <a:off x="6654971" y="1240084"/>
            <a:ext cx="8698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Rounded Rectangle 260">
            <a:extLst>
              <a:ext uri="{FF2B5EF4-FFF2-40B4-BE49-F238E27FC236}">
                <a16:creationId xmlns:a16="http://schemas.microsoft.com/office/drawing/2014/main" xmlns="" id="{11E733D7-8A28-4F83-B0BD-9B35CDDCF902}"/>
              </a:ext>
            </a:extLst>
          </p:cNvPr>
          <p:cNvSpPr/>
          <p:nvPr/>
        </p:nvSpPr>
        <p:spPr>
          <a:xfrm>
            <a:off x="5953542" y="2157205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  <p:sp>
        <p:nvSpPr>
          <p:cNvPr id="18" name="Rounded Rectangle 260">
            <a:extLst>
              <a:ext uri="{FF2B5EF4-FFF2-40B4-BE49-F238E27FC236}">
                <a16:creationId xmlns:a16="http://schemas.microsoft.com/office/drawing/2014/main" xmlns="" id="{5FD9D83A-95AA-418A-BA27-82DA31C6D514}"/>
              </a:ext>
            </a:extLst>
          </p:cNvPr>
          <p:cNvSpPr/>
          <p:nvPr/>
        </p:nvSpPr>
        <p:spPr>
          <a:xfrm>
            <a:off x="5598032" y="2157205"/>
            <a:ext cx="291145" cy="290384"/>
          </a:xfrm>
          <a:prstGeom prst="roundRect">
            <a:avLst/>
          </a:prstGeom>
          <a:solidFill>
            <a:srgbClr val="00B0F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19" name="Rounded Rectangle 260">
            <a:extLst>
              <a:ext uri="{FF2B5EF4-FFF2-40B4-BE49-F238E27FC236}">
                <a16:creationId xmlns:a16="http://schemas.microsoft.com/office/drawing/2014/main" xmlns="" id="{B8F2854E-5987-4D1F-BF73-B74D39488A72}"/>
              </a:ext>
            </a:extLst>
          </p:cNvPr>
          <p:cNvSpPr/>
          <p:nvPr/>
        </p:nvSpPr>
        <p:spPr>
          <a:xfrm>
            <a:off x="5234897" y="2157205"/>
            <a:ext cx="291145" cy="290384"/>
          </a:xfrm>
          <a:prstGeom prst="roundRect">
            <a:avLst/>
          </a:prstGeom>
          <a:solidFill>
            <a:srgbClr val="FFFF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A4F23B7-1C85-4DC0-BE34-DED1DAFB9B11}"/>
              </a:ext>
            </a:extLst>
          </p:cNvPr>
          <p:cNvCxnSpPr>
            <a:cxnSpLocks/>
          </p:cNvCxnSpPr>
          <p:nvPr/>
        </p:nvCxnSpPr>
        <p:spPr>
          <a:xfrm flipH="1">
            <a:off x="2262155" y="1237853"/>
            <a:ext cx="2969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B0A3FA86-3488-4295-9AB7-FC496EED3DD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271861" y="1414361"/>
            <a:ext cx="269493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603CACBF-A171-45C0-837F-FDAE4711A6C4}"/>
              </a:ext>
            </a:extLst>
          </p:cNvPr>
          <p:cNvSpPr txBox="1"/>
          <p:nvPr/>
        </p:nvSpPr>
        <p:spPr>
          <a:xfrm>
            <a:off x="2541354" y="1229695"/>
            <a:ext cx="665567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43D64461-0E7A-4427-B75E-C59D5BC5022E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3206921" y="1414361"/>
            <a:ext cx="1583406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ounded Rectangle 260">
            <a:extLst>
              <a:ext uri="{FF2B5EF4-FFF2-40B4-BE49-F238E27FC236}">
                <a16:creationId xmlns:a16="http://schemas.microsoft.com/office/drawing/2014/main" xmlns="" id="{F5DB1117-F1E7-4C76-B07E-C9F010D058EA}"/>
              </a:ext>
            </a:extLst>
          </p:cNvPr>
          <p:cNvSpPr/>
          <p:nvPr/>
        </p:nvSpPr>
        <p:spPr>
          <a:xfrm>
            <a:off x="4857110" y="2156380"/>
            <a:ext cx="291145" cy="290384"/>
          </a:xfrm>
          <a:prstGeom prst="roundRect">
            <a:avLst/>
          </a:prstGeom>
          <a:solidFill>
            <a:srgbClr val="FF0000">
              <a:alpha val="56000"/>
            </a:srgbClr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R5</a:t>
            </a:r>
          </a:p>
        </p:txBody>
      </p:sp>
      <p:sp>
        <p:nvSpPr>
          <p:cNvPr id="25" name="Rounded Rectangle 260">
            <a:extLst>
              <a:ext uri="{FF2B5EF4-FFF2-40B4-BE49-F238E27FC236}">
                <a16:creationId xmlns:a16="http://schemas.microsoft.com/office/drawing/2014/main" xmlns="" id="{DB3DD1EC-FAA3-40E6-B6FD-0D1A924C2AB0}"/>
              </a:ext>
            </a:extLst>
          </p:cNvPr>
          <p:cNvSpPr/>
          <p:nvPr/>
        </p:nvSpPr>
        <p:spPr>
          <a:xfrm>
            <a:off x="4070662" y="2154336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  <p:sp>
        <p:nvSpPr>
          <p:cNvPr id="26" name="Rounded Rectangle 260">
            <a:extLst>
              <a:ext uri="{FF2B5EF4-FFF2-40B4-BE49-F238E27FC236}">
                <a16:creationId xmlns:a16="http://schemas.microsoft.com/office/drawing/2014/main" xmlns="" id="{FE2B59B5-3DE4-44E8-BFD4-51D25B61D699}"/>
              </a:ext>
            </a:extLst>
          </p:cNvPr>
          <p:cNvSpPr/>
          <p:nvPr/>
        </p:nvSpPr>
        <p:spPr>
          <a:xfrm>
            <a:off x="3313190" y="2154336"/>
            <a:ext cx="291145" cy="290384"/>
          </a:xfrm>
          <a:prstGeom prst="roundRect">
            <a:avLst/>
          </a:prstGeom>
          <a:solidFill>
            <a:srgbClr val="FFFF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R4</a:t>
            </a:r>
          </a:p>
        </p:txBody>
      </p:sp>
      <p:sp>
        <p:nvSpPr>
          <p:cNvPr id="27" name="Rounded Rectangle 260">
            <a:extLst>
              <a:ext uri="{FF2B5EF4-FFF2-40B4-BE49-F238E27FC236}">
                <a16:creationId xmlns:a16="http://schemas.microsoft.com/office/drawing/2014/main" xmlns="" id="{90497FF0-7A24-4C37-9DF5-4191B98F9D30}"/>
              </a:ext>
            </a:extLst>
          </p:cNvPr>
          <p:cNvSpPr/>
          <p:nvPr/>
        </p:nvSpPr>
        <p:spPr>
          <a:xfrm>
            <a:off x="3693807" y="2156559"/>
            <a:ext cx="291145" cy="290384"/>
          </a:xfrm>
          <a:prstGeom prst="roundRect">
            <a:avLst/>
          </a:prstGeom>
          <a:solidFill>
            <a:srgbClr val="00B0F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28" name="Rounded Rectangle 260">
            <a:extLst>
              <a:ext uri="{FF2B5EF4-FFF2-40B4-BE49-F238E27FC236}">
                <a16:creationId xmlns:a16="http://schemas.microsoft.com/office/drawing/2014/main" xmlns="" id="{EEB133CD-579E-4FDF-A31C-366367C14C81}"/>
              </a:ext>
            </a:extLst>
          </p:cNvPr>
          <p:cNvSpPr/>
          <p:nvPr/>
        </p:nvSpPr>
        <p:spPr>
          <a:xfrm>
            <a:off x="4447366" y="2157205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A1A9CF46-92D6-4DC6-A74E-5F2E44D1551B}"/>
              </a:ext>
            </a:extLst>
          </p:cNvPr>
          <p:cNvSpPr txBox="1"/>
          <p:nvPr/>
        </p:nvSpPr>
        <p:spPr>
          <a:xfrm>
            <a:off x="7005747" y="985452"/>
            <a:ext cx="1933543" cy="1200329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For R1 through R5: </a:t>
            </a:r>
          </a:p>
          <a:p>
            <a:pPr algn="ctr"/>
            <a:endParaRPr lang="en-US" sz="12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the oldest is dropped: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Activations = 5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= 8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Avg Locality = 8/5 = </a:t>
            </a:r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1.6</a:t>
            </a:r>
            <a:endParaRPr lang="en-US" sz="1200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2F57185D-A9D3-4267-B612-A19E2AD89ABF}"/>
              </a:ext>
            </a:extLst>
          </p:cNvPr>
          <p:cNvSpPr txBox="1"/>
          <p:nvPr/>
        </p:nvSpPr>
        <p:spPr>
          <a:xfrm>
            <a:off x="3098672" y="1564796"/>
            <a:ext cx="954410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rtlCol="0">
            <a:spAutoFit/>
          </a:bodyPr>
          <a:lstStyle/>
          <a:p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</a:t>
            </a:r>
          </a:p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cycles away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xmlns="" id="{5D785A22-6361-48C9-ABBF-1B49BDFC7C00}"/>
              </a:ext>
            </a:extLst>
          </p:cNvPr>
          <p:cNvCxnSpPr>
            <a:cxnSpLocks/>
          </p:cNvCxnSpPr>
          <p:nvPr/>
        </p:nvCxnSpPr>
        <p:spPr>
          <a:xfrm>
            <a:off x="3455851" y="1901742"/>
            <a:ext cx="0" cy="148443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xmlns="" id="{922C77FC-2708-40B0-9E18-292817A52537}"/>
              </a:ext>
            </a:extLst>
          </p:cNvPr>
          <p:cNvSpPr/>
          <p:nvPr/>
        </p:nvSpPr>
        <p:spPr>
          <a:xfrm>
            <a:off x="2259008" y="3963994"/>
            <a:ext cx="4395963" cy="387133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xmlns="" id="{0A7F945D-641B-437B-B93C-A7001D1C3E55}"/>
              </a:ext>
            </a:extLst>
          </p:cNvPr>
          <p:cNvSpPr/>
          <p:nvPr/>
        </p:nvSpPr>
        <p:spPr>
          <a:xfrm>
            <a:off x="2358173" y="4014550"/>
            <a:ext cx="675831" cy="217968"/>
          </a:xfrm>
          <a:prstGeom prst="rect">
            <a:avLst/>
          </a:prstGeom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xmlns="" id="{6D3049E1-3ED7-4E05-81BA-65815A12EBA1}"/>
              </a:ext>
            </a:extLst>
          </p:cNvPr>
          <p:cNvCxnSpPr>
            <a:cxnSpLocks/>
            <a:stCxn id="61" idx="1"/>
          </p:cNvCxnSpPr>
          <p:nvPr/>
        </p:nvCxnSpPr>
        <p:spPr>
          <a:xfrm flipH="1">
            <a:off x="3252668" y="3277553"/>
            <a:ext cx="1111654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66DD85D9-62DB-4BF6-8F80-64642CCD055B}"/>
              </a:ext>
            </a:extLst>
          </p:cNvPr>
          <p:cNvSpPr txBox="1"/>
          <p:nvPr/>
        </p:nvSpPr>
        <p:spPr>
          <a:xfrm>
            <a:off x="4364322" y="3092887"/>
            <a:ext cx="1345240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currently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pending queue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xmlns="" id="{9D6B087E-154C-407D-A032-E51CD2D3438C}"/>
              </a:ext>
            </a:extLst>
          </p:cNvPr>
          <p:cNvCxnSpPr>
            <a:cxnSpLocks/>
          </p:cNvCxnSpPr>
          <p:nvPr/>
        </p:nvCxnSpPr>
        <p:spPr>
          <a:xfrm flipH="1">
            <a:off x="3235715" y="3070967"/>
            <a:ext cx="1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3" name="Rounded Rectangle 260">
            <a:extLst>
              <a:ext uri="{FF2B5EF4-FFF2-40B4-BE49-F238E27FC236}">
                <a16:creationId xmlns:a16="http://schemas.microsoft.com/office/drawing/2014/main" xmlns="" id="{14ECF6DE-FE6F-432F-999D-EE1E5D227586}"/>
              </a:ext>
            </a:extLst>
          </p:cNvPr>
          <p:cNvSpPr/>
          <p:nvPr/>
        </p:nvSpPr>
        <p:spPr>
          <a:xfrm>
            <a:off x="6305081" y="4013898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xmlns="" id="{C3D18C9E-72E8-43FF-BE3A-4B0CB2F235ED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5709562" y="3269699"/>
            <a:ext cx="945409" cy="7854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xmlns="" id="{5FE59B3D-5B69-45E2-9256-DF3ECC2D164E}"/>
              </a:ext>
            </a:extLst>
          </p:cNvPr>
          <p:cNvCxnSpPr>
            <a:cxnSpLocks/>
          </p:cNvCxnSpPr>
          <p:nvPr/>
        </p:nvCxnSpPr>
        <p:spPr>
          <a:xfrm flipH="1">
            <a:off x="6654971" y="3098116"/>
            <a:ext cx="8698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" name="Rounded Rectangle 260">
            <a:extLst>
              <a:ext uri="{FF2B5EF4-FFF2-40B4-BE49-F238E27FC236}">
                <a16:creationId xmlns:a16="http://schemas.microsoft.com/office/drawing/2014/main" xmlns="" id="{CD82FAF9-8D97-4CCF-9EB4-9803622C19C2}"/>
              </a:ext>
            </a:extLst>
          </p:cNvPr>
          <p:cNvSpPr/>
          <p:nvPr/>
        </p:nvSpPr>
        <p:spPr>
          <a:xfrm>
            <a:off x="5953542" y="4015237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  <p:sp>
        <p:nvSpPr>
          <p:cNvPr id="67" name="Rounded Rectangle 260">
            <a:extLst>
              <a:ext uri="{FF2B5EF4-FFF2-40B4-BE49-F238E27FC236}">
                <a16:creationId xmlns:a16="http://schemas.microsoft.com/office/drawing/2014/main" xmlns="" id="{13B91695-2BDF-43D4-B229-F02D3BEA01A5}"/>
              </a:ext>
            </a:extLst>
          </p:cNvPr>
          <p:cNvSpPr/>
          <p:nvPr/>
        </p:nvSpPr>
        <p:spPr>
          <a:xfrm>
            <a:off x="5598032" y="4015237"/>
            <a:ext cx="291145" cy="290384"/>
          </a:xfrm>
          <a:prstGeom prst="roundRect">
            <a:avLst/>
          </a:prstGeom>
          <a:solidFill>
            <a:srgbClr val="00B0F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68" name="Rounded Rectangle 260">
            <a:extLst>
              <a:ext uri="{FF2B5EF4-FFF2-40B4-BE49-F238E27FC236}">
                <a16:creationId xmlns:a16="http://schemas.microsoft.com/office/drawing/2014/main" xmlns="" id="{FEEE5B5F-DAF5-4D0A-923C-2BCE09BEB762}"/>
              </a:ext>
            </a:extLst>
          </p:cNvPr>
          <p:cNvSpPr/>
          <p:nvPr/>
        </p:nvSpPr>
        <p:spPr>
          <a:xfrm>
            <a:off x="5234897" y="4015237"/>
            <a:ext cx="291145" cy="290384"/>
          </a:xfrm>
          <a:prstGeom prst="roundRect">
            <a:avLst/>
          </a:prstGeom>
          <a:solidFill>
            <a:srgbClr val="FFFF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R4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xmlns="" id="{1991EB33-BB55-4878-8BA2-96A90685DB7D}"/>
              </a:ext>
            </a:extLst>
          </p:cNvPr>
          <p:cNvCxnSpPr>
            <a:cxnSpLocks/>
          </p:cNvCxnSpPr>
          <p:nvPr/>
        </p:nvCxnSpPr>
        <p:spPr>
          <a:xfrm flipH="1">
            <a:off x="2257621" y="3102099"/>
            <a:ext cx="2969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xmlns="" id="{675910EF-ED7D-40D5-BD74-0141C5E137ED}"/>
              </a:ext>
            </a:extLst>
          </p:cNvPr>
          <p:cNvCxnSpPr>
            <a:cxnSpLocks/>
            <a:stCxn id="71" idx="1"/>
          </p:cNvCxnSpPr>
          <p:nvPr/>
        </p:nvCxnSpPr>
        <p:spPr>
          <a:xfrm flipH="1">
            <a:off x="2275333" y="3282782"/>
            <a:ext cx="141448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xmlns="" id="{A973798E-7000-4C77-B0AC-7F84E8C50CDA}"/>
              </a:ext>
            </a:extLst>
          </p:cNvPr>
          <p:cNvSpPr txBox="1"/>
          <p:nvPr/>
        </p:nvSpPr>
        <p:spPr>
          <a:xfrm>
            <a:off x="2416781" y="3098116"/>
            <a:ext cx="665567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xmlns="" id="{C5696838-23F8-4607-8B4A-AB4162584DC9}"/>
              </a:ext>
            </a:extLst>
          </p:cNvPr>
          <p:cNvCxnSpPr>
            <a:cxnSpLocks/>
            <a:stCxn id="71" idx="3"/>
          </p:cNvCxnSpPr>
          <p:nvPr/>
        </p:nvCxnSpPr>
        <p:spPr>
          <a:xfrm>
            <a:off x="3082348" y="3282782"/>
            <a:ext cx="148571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Rounded Rectangle 260">
            <a:extLst>
              <a:ext uri="{FF2B5EF4-FFF2-40B4-BE49-F238E27FC236}">
                <a16:creationId xmlns:a16="http://schemas.microsoft.com/office/drawing/2014/main" xmlns="" id="{2BD65746-B4B2-4980-A488-24294890103C}"/>
              </a:ext>
            </a:extLst>
          </p:cNvPr>
          <p:cNvSpPr/>
          <p:nvPr/>
        </p:nvSpPr>
        <p:spPr>
          <a:xfrm>
            <a:off x="4857110" y="4014412"/>
            <a:ext cx="291145" cy="290384"/>
          </a:xfrm>
          <a:prstGeom prst="roundRect">
            <a:avLst/>
          </a:prstGeom>
          <a:solidFill>
            <a:srgbClr val="FF0000">
              <a:alpha val="56000"/>
            </a:srgbClr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R5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xmlns="" id="{9A201CE4-9AFF-49F7-8193-00F744F13936}"/>
              </a:ext>
            </a:extLst>
          </p:cNvPr>
          <p:cNvSpPr txBox="1"/>
          <p:nvPr/>
        </p:nvSpPr>
        <p:spPr>
          <a:xfrm>
            <a:off x="6994074" y="2893109"/>
            <a:ext cx="1945216" cy="1384995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rtlCol="0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For R1 through R5: </a:t>
            </a:r>
          </a:p>
          <a:p>
            <a:pPr algn="ctr"/>
            <a:endParaRPr lang="en-US" sz="1200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the request to </a:t>
            </a:r>
          </a:p>
          <a:p>
            <a:pPr algn="ctr"/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R5 is dropped:</a:t>
            </a:r>
            <a:endParaRPr lang="en-US" sz="12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Activations = 4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= 8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Avg Locality = 8/4 = </a:t>
            </a:r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75" name="Rounded Rectangle 260">
            <a:extLst>
              <a:ext uri="{FF2B5EF4-FFF2-40B4-BE49-F238E27FC236}">
                <a16:creationId xmlns:a16="http://schemas.microsoft.com/office/drawing/2014/main" xmlns="" id="{098D8A14-A470-4207-B23E-968EF5059650}"/>
              </a:ext>
            </a:extLst>
          </p:cNvPr>
          <p:cNvSpPr/>
          <p:nvPr/>
        </p:nvSpPr>
        <p:spPr>
          <a:xfrm>
            <a:off x="4070662" y="4012368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  <p:sp>
        <p:nvSpPr>
          <p:cNvPr id="76" name="Rounded Rectangle 260">
            <a:extLst>
              <a:ext uri="{FF2B5EF4-FFF2-40B4-BE49-F238E27FC236}">
                <a16:creationId xmlns:a16="http://schemas.microsoft.com/office/drawing/2014/main" xmlns="" id="{6406B890-44F5-4E0C-B500-FE1086DE24F8}"/>
              </a:ext>
            </a:extLst>
          </p:cNvPr>
          <p:cNvSpPr/>
          <p:nvPr/>
        </p:nvSpPr>
        <p:spPr>
          <a:xfrm>
            <a:off x="3313190" y="4012368"/>
            <a:ext cx="291145" cy="290384"/>
          </a:xfrm>
          <a:prstGeom prst="roundRect">
            <a:avLst/>
          </a:prstGeom>
          <a:solidFill>
            <a:srgbClr val="FFFF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R4</a:t>
            </a:r>
          </a:p>
        </p:txBody>
      </p:sp>
      <p:sp>
        <p:nvSpPr>
          <p:cNvPr id="77" name="Rounded Rectangle 260">
            <a:extLst>
              <a:ext uri="{FF2B5EF4-FFF2-40B4-BE49-F238E27FC236}">
                <a16:creationId xmlns:a16="http://schemas.microsoft.com/office/drawing/2014/main" xmlns="" id="{610AEB6D-80D0-4737-A448-89B1756E246D}"/>
              </a:ext>
            </a:extLst>
          </p:cNvPr>
          <p:cNvSpPr/>
          <p:nvPr/>
        </p:nvSpPr>
        <p:spPr>
          <a:xfrm>
            <a:off x="3693807" y="4014591"/>
            <a:ext cx="291145" cy="290384"/>
          </a:xfrm>
          <a:prstGeom prst="roundRect">
            <a:avLst/>
          </a:prstGeom>
          <a:solidFill>
            <a:srgbClr val="00B0F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78" name="Rounded Rectangle 260">
            <a:extLst>
              <a:ext uri="{FF2B5EF4-FFF2-40B4-BE49-F238E27FC236}">
                <a16:creationId xmlns:a16="http://schemas.microsoft.com/office/drawing/2014/main" xmlns="" id="{C9333E2C-DD56-44B4-9D15-8FFE20B76582}"/>
              </a:ext>
            </a:extLst>
          </p:cNvPr>
          <p:cNvSpPr/>
          <p:nvPr/>
        </p:nvSpPr>
        <p:spPr>
          <a:xfrm>
            <a:off x="4447366" y="4015237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28D77419-FB2A-4298-A0AA-F01A800C1EF8}"/>
              </a:ext>
            </a:extLst>
          </p:cNvPr>
          <p:cNvSpPr txBox="1"/>
          <p:nvPr/>
        </p:nvSpPr>
        <p:spPr>
          <a:xfrm>
            <a:off x="5729161" y="3437331"/>
            <a:ext cx="1031051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 stalled</a:t>
            </a:r>
          </a:p>
          <a:p>
            <a:pPr algn="ctr"/>
            <a:r>
              <a:rPr lang="en-US" sz="9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4 cycles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xmlns="" id="{81E706DD-F1EB-439C-9107-792A51256C8D}"/>
              </a:ext>
            </a:extLst>
          </p:cNvPr>
          <p:cNvCxnSpPr>
            <a:cxnSpLocks/>
          </p:cNvCxnSpPr>
          <p:nvPr/>
        </p:nvCxnSpPr>
        <p:spPr>
          <a:xfrm>
            <a:off x="6478986" y="3774277"/>
            <a:ext cx="0" cy="148443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xmlns="" id="{D356A1D5-263C-4039-ABD0-FE9589057EC1}"/>
              </a:ext>
            </a:extLst>
          </p:cNvPr>
          <p:cNvSpPr txBox="1">
            <a:spLocks/>
          </p:cNvSpPr>
          <p:nvPr/>
        </p:nvSpPr>
        <p:spPr>
          <a:xfrm>
            <a:off x="281497" y="1408744"/>
            <a:ext cx="1958182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rgbClr val="00B0F0"/>
                </a:solidFill>
                <a:sym typeface="Wingdings" panose="05000000000000000000" pitchFamily="2" charset="2"/>
              </a:rPr>
              <a:t>AMS &amp; No DMS:</a:t>
            </a:r>
          </a:p>
        </p:txBody>
      </p:sp>
      <p:sp>
        <p:nvSpPr>
          <p:cNvPr id="54" name="Content Placeholder 2">
            <a:extLst>
              <a:ext uri="{FF2B5EF4-FFF2-40B4-BE49-F238E27FC236}">
                <a16:creationId xmlns:a16="http://schemas.microsoft.com/office/drawing/2014/main" xmlns="" id="{9A98B528-D414-4C75-85A7-AD4106AE441B}"/>
              </a:ext>
            </a:extLst>
          </p:cNvPr>
          <p:cNvSpPr txBox="1">
            <a:spLocks/>
          </p:cNvSpPr>
          <p:nvPr/>
        </p:nvSpPr>
        <p:spPr>
          <a:xfrm>
            <a:off x="287562" y="3269699"/>
            <a:ext cx="1958182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rgbClr val="00B0F0"/>
                </a:solidFill>
                <a:sym typeface="Wingdings" panose="05000000000000000000" pitchFamily="2" charset="2"/>
              </a:rPr>
              <a:t>AMS &amp; DMS: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5E433187-53CB-4867-BD43-8B64087B06A3}"/>
              </a:ext>
            </a:extLst>
          </p:cNvPr>
          <p:cNvGrpSpPr/>
          <p:nvPr/>
        </p:nvGrpSpPr>
        <p:grpSpPr>
          <a:xfrm>
            <a:off x="76116" y="2103880"/>
            <a:ext cx="2070147" cy="338554"/>
            <a:chOff x="237812" y="4144336"/>
            <a:chExt cx="2070147" cy="338554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xmlns="" id="{00E39F97-CA47-4FD0-9C85-838BDD204D87}"/>
                </a:ext>
              </a:extLst>
            </p:cNvPr>
            <p:cNvSpPr txBox="1"/>
            <p:nvPr/>
          </p:nvSpPr>
          <p:spPr>
            <a:xfrm>
              <a:off x="237812" y="4144336"/>
              <a:ext cx="16815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Request Stream</a:t>
              </a: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xmlns="" id="{BE177A9E-BB92-4610-B6B7-B379CA5173EE}"/>
                </a:ext>
              </a:extLst>
            </p:cNvPr>
            <p:cNvCxnSpPr>
              <a:cxnSpLocks/>
              <a:stCxn id="56" idx="3"/>
            </p:cNvCxnSpPr>
            <p:nvPr/>
          </p:nvCxnSpPr>
          <p:spPr>
            <a:xfrm>
              <a:off x="1919315" y="4313613"/>
              <a:ext cx="3886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xmlns="" id="{2969458D-F0FF-40A8-A488-B4B57D26030C}"/>
              </a:ext>
            </a:extLst>
          </p:cNvPr>
          <p:cNvGrpSpPr/>
          <p:nvPr/>
        </p:nvGrpSpPr>
        <p:grpSpPr>
          <a:xfrm>
            <a:off x="79883" y="3891497"/>
            <a:ext cx="2070147" cy="338554"/>
            <a:chOff x="237812" y="4144336"/>
            <a:chExt cx="2070147" cy="338554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xmlns="" id="{237E9942-A59A-46D2-B5D8-23EB8C0B5FA7}"/>
                </a:ext>
              </a:extLst>
            </p:cNvPr>
            <p:cNvSpPr txBox="1"/>
            <p:nvPr/>
          </p:nvSpPr>
          <p:spPr>
            <a:xfrm>
              <a:off x="237812" y="4144336"/>
              <a:ext cx="16815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Request Stream</a:t>
              </a: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xmlns="" id="{96D19099-A4F7-453D-B9FE-2307627643A9}"/>
                </a:ext>
              </a:extLst>
            </p:cNvPr>
            <p:cNvCxnSpPr>
              <a:cxnSpLocks/>
              <a:stCxn id="82" idx="3"/>
            </p:cNvCxnSpPr>
            <p:nvPr/>
          </p:nvCxnSpPr>
          <p:spPr>
            <a:xfrm>
              <a:off x="1919315" y="4313613"/>
              <a:ext cx="3886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4" name="Left Brace 83">
            <a:extLst>
              <a:ext uri="{FF2B5EF4-FFF2-40B4-BE49-F238E27FC236}">
                <a16:creationId xmlns:a16="http://schemas.microsoft.com/office/drawing/2014/main" xmlns="" id="{F6B21D1A-DE28-4848-92C3-FFEC56A8C45D}"/>
              </a:ext>
            </a:extLst>
          </p:cNvPr>
          <p:cNvSpPr/>
          <p:nvPr/>
        </p:nvSpPr>
        <p:spPr>
          <a:xfrm rot="5400000">
            <a:off x="5643047" y="134597"/>
            <a:ext cx="155491" cy="1868354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xmlns="" id="{0F91BCC0-1002-4B09-AFB7-96FD935B06E6}"/>
              </a:ext>
            </a:extLst>
          </p:cNvPr>
          <p:cNvSpPr/>
          <p:nvPr/>
        </p:nvSpPr>
        <p:spPr>
          <a:xfrm>
            <a:off x="4014204" y="705151"/>
            <a:ext cx="295328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Visible to the memory scheduler </a:t>
            </a:r>
          </a:p>
        </p:txBody>
      </p:sp>
      <p:sp>
        <p:nvSpPr>
          <p:cNvPr id="86" name="Content Placeholder 2">
            <a:extLst>
              <a:ext uri="{FF2B5EF4-FFF2-40B4-BE49-F238E27FC236}">
                <a16:creationId xmlns:a16="http://schemas.microsoft.com/office/drawing/2014/main" xmlns="" id="{5A3E82C1-9F0D-49A5-8E68-A81874526F05}"/>
              </a:ext>
            </a:extLst>
          </p:cNvPr>
          <p:cNvSpPr txBox="1">
            <a:spLocks/>
          </p:cNvSpPr>
          <p:nvPr/>
        </p:nvSpPr>
        <p:spPr>
          <a:xfrm>
            <a:off x="1432848" y="4505819"/>
            <a:ext cx="7326432" cy="4737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00B050"/>
                </a:solidFill>
                <a:sym typeface="Wingdings" panose="05000000000000000000" pitchFamily="2" charset="2"/>
              </a:rPr>
              <a:t>DMS can increase the visibility of requests for AMS. </a:t>
            </a:r>
          </a:p>
        </p:txBody>
      </p:sp>
      <p:sp>
        <p:nvSpPr>
          <p:cNvPr id="87" name="Left Brace 86">
            <a:extLst>
              <a:ext uri="{FF2B5EF4-FFF2-40B4-BE49-F238E27FC236}">
                <a16:creationId xmlns:a16="http://schemas.microsoft.com/office/drawing/2014/main" xmlns="" id="{1046D73B-3EF9-48DC-834F-E5192D3D925C}"/>
              </a:ext>
            </a:extLst>
          </p:cNvPr>
          <p:cNvSpPr/>
          <p:nvPr/>
        </p:nvSpPr>
        <p:spPr>
          <a:xfrm rot="5400000">
            <a:off x="4868553" y="1255475"/>
            <a:ext cx="157482" cy="3432750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xmlns="" id="{E2E1FB1D-FA70-41DB-8948-84A1B1F383C7}"/>
              </a:ext>
            </a:extLst>
          </p:cNvPr>
          <p:cNvSpPr/>
          <p:nvPr/>
        </p:nvSpPr>
        <p:spPr>
          <a:xfrm>
            <a:off x="3606105" y="2605800"/>
            <a:ext cx="295328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Visible to the memory scheduler </a:t>
            </a:r>
          </a:p>
        </p:txBody>
      </p:sp>
    </p:spTree>
    <p:extLst>
      <p:ext uri="{BB962C8B-B14F-4D97-AF65-F5344CB8AC3E}">
        <p14:creationId xmlns:p14="http://schemas.microsoft.com/office/powerpoint/2010/main" val="3140794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500"/>
                            </p:stCondLst>
                            <p:childTnLst>
                              <p:par>
                                <p:cTn id="7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0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500"/>
                            </p:stCondLst>
                            <p:childTnLst>
                              <p:par>
                                <p:cTn id="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2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500"/>
                            </p:stCondLst>
                            <p:childTnLst>
                              <p:par>
                                <p:cTn id="1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000"/>
                            </p:stCondLst>
                            <p:childTnLst>
                              <p:par>
                                <p:cTn id="16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500"/>
                            </p:stCondLst>
                            <p:childTnLst>
                              <p:par>
                                <p:cTn id="17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2500"/>
                            </p:stCondLst>
                            <p:childTnLst>
                              <p:par>
                                <p:cTn id="1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500"/>
                            </p:stCondLst>
                            <p:childTnLst>
                              <p:par>
                                <p:cTn id="21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1000"/>
                            </p:stCondLst>
                            <p:childTnLst>
                              <p:par>
                                <p:cTn id="2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2500"/>
                            </p:stCondLst>
                            <p:childTnLst>
                              <p:par>
                                <p:cTn id="2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4" fill="hold">
                      <p:stCondLst>
                        <p:cond delay="indefinite"/>
                      </p:stCondLst>
                      <p:childTnLst>
                        <p:par>
                          <p:cTn id="265" fill="hold">
                            <p:stCondLst>
                              <p:cond delay="0"/>
                            </p:stCondLst>
                            <p:childTnLst>
                              <p:par>
                                <p:cTn id="266" presetID="21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67" dur="2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>
                      <p:stCondLst>
                        <p:cond delay="indefinite"/>
                      </p:stCondLst>
                      <p:childTnLst>
                        <p:par>
                          <p:cTn id="270" fill="hold">
                            <p:stCondLst>
                              <p:cond delay="0"/>
                            </p:stCondLst>
                            <p:childTnLst>
                              <p:par>
                                <p:cTn id="2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4" fill="hold">
                      <p:stCondLst>
                        <p:cond delay="indefinite"/>
                      </p:stCondLst>
                      <p:childTnLst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4" fill="hold">
                      <p:stCondLst>
                        <p:cond delay="indefinite"/>
                      </p:stCondLst>
                      <p:childTnLst>
                        <p:par>
                          <p:cTn id="285" fill="hold">
                            <p:stCondLst>
                              <p:cond delay="0"/>
                            </p:stCondLst>
                            <p:childTnLst>
                              <p:par>
                                <p:cTn id="2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8" dur="5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/>
      <p:bldP spid="11" grpId="0"/>
      <p:bldP spid="14" grpId="0" animBg="1"/>
      <p:bldP spid="14" grpId="1" animBg="1"/>
      <p:bldP spid="17" grpId="0" animBg="1"/>
      <p:bldP spid="18" grpId="0" animBg="1"/>
      <p:bldP spid="19" grpId="0" animBg="1"/>
      <p:bldP spid="22" grpId="0"/>
      <p:bldP spid="24" grpId="0" animBg="1"/>
      <p:bldP spid="25" grpId="0" animBg="1"/>
      <p:bldP spid="26" grpId="0" animBg="1"/>
      <p:bldP spid="27" grpId="0" animBg="1"/>
      <p:bldP spid="28" grpId="0" animBg="1"/>
      <p:bldP spid="30" grpId="0"/>
      <p:bldP spid="58" grpId="0" animBg="1"/>
      <p:bldP spid="59" grpId="0" animBg="1"/>
      <p:bldP spid="61" grpId="0"/>
      <p:bldP spid="63" grpId="0" animBg="1"/>
      <p:bldP spid="66" grpId="0" animBg="1"/>
      <p:bldP spid="67" grpId="0" animBg="1"/>
      <p:bldP spid="68" grpId="0" animBg="1"/>
      <p:bldP spid="71" grpId="0"/>
      <p:bldP spid="73" grpId="0" animBg="1"/>
      <p:bldP spid="73" grpId="1" animBg="1"/>
      <p:bldP spid="75" grpId="0" animBg="1"/>
      <p:bldP spid="76" grpId="0" animBg="1"/>
      <p:bldP spid="77" grpId="0" animBg="1"/>
      <p:bldP spid="78" grpId="0" animBg="1"/>
      <p:bldP spid="79" grpId="0"/>
      <p:bldP spid="84" grpId="0" animBg="1"/>
      <p:bldP spid="85" grpId="0"/>
      <p:bldP spid="87" grpId="0" animBg="1"/>
      <p:bldP spid="8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98ECD8BD-D1A9-4DC4-89AE-4427480F30AB}" type="slidenum">
              <a:rPr lang="en-US" smtClean="0"/>
              <a:t>16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4AF71BDC-9AAB-485E-90EA-7CC65D306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439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/>
              <a:t>Cooperation: AMS Can Help DMS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xmlns="" id="{C6726B8F-066C-440F-978E-41207900D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500" y="976902"/>
            <a:ext cx="4835000" cy="304035"/>
          </a:xfrm>
          <a:prstGeom prst="rect">
            <a:avLst/>
          </a:prstGeom>
        </p:spPr>
      </p:pic>
      <p:pic>
        <p:nvPicPr>
          <p:cNvPr id="10" name="Picture 9" descr="A picture containing screenshot&#10;&#10;Description automatically generated">
            <a:extLst>
              <a:ext uri="{FF2B5EF4-FFF2-40B4-BE49-F238E27FC236}">
                <a16:creationId xmlns:a16="http://schemas.microsoft.com/office/drawing/2014/main" xmlns="" id="{35FF1D60-FAF9-4074-A7AC-96AB76F9EB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3740" y="1758108"/>
            <a:ext cx="3861995" cy="20640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D223E69B-3A5F-477E-9DE6-28BF38702753}"/>
              </a:ext>
            </a:extLst>
          </p:cNvPr>
          <p:cNvSpPr txBox="1">
            <a:spLocks/>
          </p:cNvSpPr>
          <p:nvPr/>
        </p:nvSpPr>
        <p:spPr>
          <a:xfrm>
            <a:off x="3662256" y="1420586"/>
            <a:ext cx="1958182" cy="4106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ym typeface="Wingdings" panose="05000000000000000000" pitchFamily="2" charset="2"/>
              </a:rPr>
              <a:t>Application LPS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xmlns="" id="{D3E6A667-C759-467C-A977-43FEF13B5B29}"/>
              </a:ext>
            </a:extLst>
          </p:cNvPr>
          <p:cNvSpPr/>
          <p:nvPr/>
        </p:nvSpPr>
        <p:spPr>
          <a:xfrm>
            <a:off x="3330767" y="2666627"/>
            <a:ext cx="214828" cy="192795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xmlns="" id="{E22148D4-4389-4E2A-B96E-C93C095EEE23}"/>
              </a:ext>
            </a:extLst>
          </p:cNvPr>
          <p:cNvSpPr/>
          <p:nvPr/>
        </p:nvSpPr>
        <p:spPr>
          <a:xfrm>
            <a:off x="4210280" y="2672199"/>
            <a:ext cx="214828" cy="192795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xmlns="" id="{1C6A6741-2E63-427A-B813-D9CFC06B4C0F}"/>
              </a:ext>
            </a:extLst>
          </p:cNvPr>
          <p:cNvSpPr/>
          <p:nvPr/>
        </p:nvSpPr>
        <p:spPr>
          <a:xfrm>
            <a:off x="5152223" y="2672199"/>
            <a:ext cx="214828" cy="192795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6E6E61F3-0F0C-4419-A4B8-70E92356A89D}"/>
              </a:ext>
            </a:extLst>
          </p:cNvPr>
          <p:cNvGrpSpPr/>
          <p:nvPr/>
        </p:nvGrpSpPr>
        <p:grpSpPr>
          <a:xfrm>
            <a:off x="6946314" y="967514"/>
            <a:ext cx="1991686" cy="307777"/>
            <a:chOff x="-126769" y="4230781"/>
            <a:chExt cx="2202119" cy="17436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8B7E4F0E-BBA8-485E-951F-B4FD08FCA653}"/>
                </a:ext>
              </a:extLst>
            </p:cNvPr>
            <p:cNvSpPr txBox="1"/>
            <p:nvPr/>
          </p:nvSpPr>
          <p:spPr>
            <a:xfrm>
              <a:off x="-126769" y="4230781"/>
              <a:ext cx="2202119" cy="174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Metric names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xmlns="" id="{44FB1A8C-6A32-46DE-AD88-F3D549CD95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522" y="4320649"/>
              <a:ext cx="3087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xmlns="" id="{32CB3373-597F-4E10-80DA-B0DA8F735D5E}"/>
              </a:ext>
            </a:extLst>
          </p:cNvPr>
          <p:cNvSpPr txBox="1">
            <a:spLocks/>
          </p:cNvSpPr>
          <p:nvPr/>
        </p:nvSpPr>
        <p:spPr>
          <a:xfrm>
            <a:off x="1258245" y="4069295"/>
            <a:ext cx="7326432" cy="5937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00B050"/>
                </a:solidFill>
                <a:sym typeface="Wingdings" panose="05000000000000000000" pitchFamily="2" charset="2"/>
              </a:rPr>
              <a:t>AMS is able to increase the maximum delay used in DMS.</a:t>
            </a:r>
          </a:p>
        </p:txBody>
      </p:sp>
    </p:spTree>
    <p:extLst>
      <p:ext uri="{BB962C8B-B14F-4D97-AF65-F5344CB8AC3E}">
        <p14:creationId xmlns:p14="http://schemas.microsoft.com/office/powerpoint/2010/main" val="157325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b="1" dirty="0"/>
              <a:t>Outline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6F53B24-1E1F-470E-927C-D5BC40E00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Background &amp; Motivation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Design of AMS &amp; DMS </a:t>
            </a:r>
          </a:p>
          <a:p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698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xmlns="" id="{F2A79C07-12DD-4597-8B60-D717BCFF718F}"/>
              </a:ext>
            </a:extLst>
          </p:cNvPr>
          <p:cNvSpPr/>
          <p:nvPr/>
        </p:nvSpPr>
        <p:spPr>
          <a:xfrm>
            <a:off x="1801581" y="2431620"/>
            <a:ext cx="3155131" cy="2016504"/>
          </a:xfrm>
          <a:prstGeom prst="roundRect">
            <a:avLst>
              <a:gd name="adj" fmla="val 3685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                                 </a:t>
            </a:r>
            <a:r>
              <a:rPr lang="en-US" sz="1200" b="1" dirty="0">
                <a:solidFill>
                  <a:schemeClr val="tx1"/>
                </a:solidFill>
              </a:rPr>
              <a:t>                                                  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xmlns="" id="{3EFFBB28-F616-4C2F-896D-9AAC95C23F12}"/>
              </a:ext>
            </a:extLst>
          </p:cNvPr>
          <p:cNvSpPr/>
          <p:nvPr/>
        </p:nvSpPr>
        <p:spPr>
          <a:xfrm>
            <a:off x="3923508" y="3785171"/>
            <a:ext cx="937123" cy="369331"/>
          </a:xfrm>
          <a:prstGeom prst="roundRect">
            <a:avLst>
              <a:gd name="adj" fmla="val 3685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                                             </a:t>
            </a:r>
          </a:p>
          <a:p>
            <a:pPr algn="ctr"/>
            <a:r>
              <a:rPr lang="en-US" sz="1000" b="1" dirty="0">
                <a:solidFill>
                  <a:schemeClr val="tx1"/>
                </a:solidFill>
              </a:rPr>
              <a:t>AMS Unit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xmlns="" id="{6827E1EB-58C3-4D7E-9C84-4314E2471B25}"/>
              </a:ext>
            </a:extLst>
          </p:cNvPr>
          <p:cNvSpPr/>
          <p:nvPr/>
        </p:nvSpPr>
        <p:spPr>
          <a:xfrm>
            <a:off x="3923405" y="3076663"/>
            <a:ext cx="932026" cy="367190"/>
          </a:xfrm>
          <a:prstGeom prst="roundRect">
            <a:avLst>
              <a:gd name="adj" fmla="val 3685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                                             </a:t>
            </a:r>
          </a:p>
          <a:p>
            <a:pPr algn="ctr"/>
            <a:r>
              <a:rPr lang="en-US" sz="1000" b="1" dirty="0">
                <a:solidFill>
                  <a:schemeClr val="tx1"/>
                </a:solidFill>
              </a:rPr>
              <a:t>DMS Unit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b="1" dirty="0"/>
              <a:t>Design Overview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18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E5203F3-92B9-42C2-9FF3-3EC540E2E34E}"/>
              </a:ext>
            </a:extLst>
          </p:cNvPr>
          <p:cNvSpPr txBox="1"/>
          <p:nvPr/>
        </p:nvSpPr>
        <p:spPr>
          <a:xfrm>
            <a:off x="5051676" y="1937682"/>
            <a:ext cx="659155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Dropped</a:t>
            </a:r>
          </a:p>
          <a:p>
            <a:pPr algn="ctr"/>
            <a:r>
              <a:rPr lang="en-US" sz="9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5598B419-5CEE-45B7-B065-4D93C8217DF0}"/>
              </a:ext>
            </a:extLst>
          </p:cNvPr>
          <p:cNvGrpSpPr/>
          <p:nvPr/>
        </p:nvGrpSpPr>
        <p:grpSpPr>
          <a:xfrm>
            <a:off x="5599922" y="2880156"/>
            <a:ext cx="1308995" cy="1432502"/>
            <a:chOff x="3774124" y="4650941"/>
            <a:chExt cx="1528274" cy="154561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87A01E8D-7CCF-4242-9553-76BAE9E25B39}"/>
                </a:ext>
              </a:extLst>
            </p:cNvPr>
            <p:cNvSpPr/>
            <p:nvPr/>
          </p:nvSpPr>
          <p:spPr>
            <a:xfrm>
              <a:off x="3774124" y="4650941"/>
              <a:ext cx="1528274" cy="1545619"/>
            </a:xfrm>
            <a:prstGeom prst="rect">
              <a:avLst/>
            </a:prstGeom>
            <a:solidFill>
              <a:srgbClr val="D5F6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latin typeface="Arial" panose="020B0604020202020204" pitchFamily="34" charset="0"/>
                  <a:cs typeface="Arial" panose="020B0604020202020204" pitchFamily="34" charset="0"/>
                </a:rPr>
                <a:t>Main Memory</a:t>
              </a:r>
            </a:p>
            <a:p>
              <a:pPr algn="ctr"/>
              <a:endParaRPr lang="en-US" sz="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 sz="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 sz="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 sz="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 sz="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 sz="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 sz="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 sz="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 sz="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CF93F654-0174-4B87-92A2-C8DC3DAAC811}"/>
                </a:ext>
              </a:extLst>
            </p:cNvPr>
            <p:cNvGrpSpPr/>
            <p:nvPr/>
          </p:nvGrpSpPr>
          <p:grpSpPr>
            <a:xfrm>
              <a:off x="3819335" y="4846916"/>
              <a:ext cx="1483063" cy="1256760"/>
              <a:chOff x="7811324" y="5087318"/>
              <a:chExt cx="1483063" cy="1256760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xmlns="" id="{217C430E-F75F-489F-9435-717DC8D58139}"/>
                  </a:ext>
                </a:extLst>
              </p:cNvPr>
              <p:cNvSpPr/>
              <p:nvPr/>
            </p:nvSpPr>
            <p:spPr>
              <a:xfrm>
                <a:off x="7970298" y="5087318"/>
                <a:ext cx="1138067" cy="1118332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D53F85D4-07C3-4363-B35D-EF8E27304F72}"/>
                  </a:ext>
                </a:extLst>
              </p:cNvPr>
              <p:cNvSpPr/>
              <p:nvPr/>
            </p:nvSpPr>
            <p:spPr>
              <a:xfrm>
                <a:off x="7890811" y="5156532"/>
                <a:ext cx="1138067" cy="1118332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endParaRPr lang="en-US" sz="9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xmlns="" id="{9E3AF5DC-3EAE-4683-8DC0-91AD576F84A1}"/>
                  </a:ext>
                </a:extLst>
              </p:cNvPr>
              <p:cNvSpPr txBox="1"/>
              <p:nvPr/>
            </p:nvSpPr>
            <p:spPr>
              <a:xfrm rot="18966440">
                <a:off x="8994305" y="5159101"/>
                <a:ext cx="300082" cy="230832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none" rtlCol="0">
                <a:spAutoFit/>
              </a:bodyPr>
              <a:lstStyle/>
              <a:p>
                <a:pPr algn="ctr"/>
                <a:r>
                  <a:rPr lang="en-US" sz="900" b="1" dirty="0">
                    <a:solidFill>
                      <a:schemeClr val="dk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…</a:t>
                </a: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xmlns="" id="{7FEFCED4-F531-45A6-A293-8CCB7D9083A1}"/>
                  </a:ext>
                </a:extLst>
              </p:cNvPr>
              <p:cNvGrpSpPr/>
              <p:nvPr/>
            </p:nvGrpSpPr>
            <p:grpSpPr>
              <a:xfrm>
                <a:off x="7811324" y="5225746"/>
                <a:ext cx="1138067" cy="1118332"/>
                <a:chOff x="8295383" y="4993019"/>
                <a:chExt cx="1138067" cy="1118332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xmlns="" id="{30DD22D5-2554-446C-8EAF-0671A260E9D9}"/>
                    </a:ext>
                  </a:extLst>
                </p:cNvPr>
                <p:cNvSpPr/>
                <p:nvPr/>
              </p:nvSpPr>
              <p:spPr>
                <a:xfrm>
                  <a:off x="8295383" y="4993019"/>
                  <a:ext cx="1138067" cy="1118332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Bank</a:t>
                  </a:r>
                </a:p>
                <a:p>
                  <a:pPr algn="ctr"/>
                  <a:endParaRPr lang="en-US" sz="900" b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/>
                  <a:endParaRPr lang="en-US" sz="900" b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/>
                  <a:endParaRPr lang="en-US" sz="900" b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/>
                  <a:endParaRPr lang="en-US" sz="900" b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/>
                  <a:endParaRPr lang="en-US" sz="900" b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/>
                  <a:endParaRPr lang="en-US" sz="900" b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xmlns="" id="{C3332D23-E353-41D8-BEF6-DF143A6CCD7D}"/>
                    </a:ext>
                  </a:extLst>
                </p:cNvPr>
                <p:cNvSpPr/>
                <p:nvPr/>
              </p:nvSpPr>
              <p:spPr>
                <a:xfrm>
                  <a:off x="8368060" y="5890834"/>
                  <a:ext cx="998053" cy="151303"/>
                </a:xfrm>
                <a:prstGeom prst="rect">
                  <a:avLst/>
                </a:prstGeom>
                <a:solidFill>
                  <a:schemeClr val="accent6">
                    <a:lumMod val="85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Row Buffer</a:t>
                  </a: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xmlns="" id="{0616E2B2-CF5A-4CD2-8F06-7019A0CDFE6E}"/>
                    </a:ext>
                  </a:extLst>
                </p:cNvPr>
                <p:cNvSpPr/>
                <p:nvPr/>
              </p:nvSpPr>
              <p:spPr>
                <a:xfrm>
                  <a:off x="8368061" y="5180643"/>
                  <a:ext cx="998053" cy="634310"/>
                </a:xfrm>
                <a:prstGeom prst="rect">
                  <a:avLst/>
                </a:prstGeom>
                <a:solidFill>
                  <a:srgbClr val="DEEBF7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Cell Arrays</a:t>
                  </a:r>
                </a:p>
              </p:txBody>
            </p: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xmlns="" id="{7D41C86D-FBBA-4AAA-AAAC-3AA66A28C0F0}"/>
                    </a:ext>
                  </a:extLst>
                </p:cNvPr>
                <p:cNvCxnSpPr>
                  <a:cxnSpLocks/>
                  <a:stCxn id="17" idx="2"/>
                  <a:endCxn id="16" idx="0"/>
                </p:cNvCxnSpPr>
                <p:nvPr/>
              </p:nvCxnSpPr>
              <p:spPr>
                <a:xfrm flipH="1">
                  <a:off x="8867087" y="5814954"/>
                  <a:ext cx="1" cy="7588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7B34D793-6D99-4E10-88D5-7F15CF26AFD4}"/>
              </a:ext>
            </a:extLst>
          </p:cNvPr>
          <p:cNvSpPr/>
          <p:nvPr/>
        </p:nvSpPr>
        <p:spPr>
          <a:xfrm>
            <a:off x="2142799" y="2619085"/>
            <a:ext cx="1259013" cy="291756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3F45DF2D-CB95-4FC8-87DD-9B1B4F62AF91}"/>
              </a:ext>
            </a:extLst>
          </p:cNvPr>
          <p:cNvSpPr/>
          <p:nvPr/>
        </p:nvSpPr>
        <p:spPr>
          <a:xfrm>
            <a:off x="2128789" y="2649985"/>
            <a:ext cx="553244" cy="121779"/>
          </a:xfrm>
          <a:prstGeom prst="rect">
            <a:avLst/>
          </a:prstGeom>
          <a:noFill/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A3B236CC-CF25-41FB-8646-8857A5E3C239}"/>
              </a:ext>
            </a:extLst>
          </p:cNvPr>
          <p:cNvSpPr txBox="1"/>
          <p:nvPr/>
        </p:nvSpPr>
        <p:spPr>
          <a:xfrm>
            <a:off x="2124796" y="2406304"/>
            <a:ext cx="987067" cy="2308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Pending Queue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xmlns="" id="{967E40C3-6E84-41AE-972B-F25BBE5FED59}"/>
              </a:ext>
            </a:extLst>
          </p:cNvPr>
          <p:cNvCxnSpPr>
            <a:cxnSpLocks/>
          </p:cNvCxnSpPr>
          <p:nvPr/>
        </p:nvCxnSpPr>
        <p:spPr>
          <a:xfrm>
            <a:off x="2314115" y="1358810"/>
            <a:ext cx="0" cy="248813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908B24FF-5AE8-4FEB-B056-994816FB57D4}"/>
              </a:ext>
            </a:extLst>
          </p:cNvPr>
          <p:cNvSpPr/>
          <p:nvPr/>
        </p:nvSpPr>
        <p:spPr>
          <a:xfrm>
            <a:off x="1778189" y="1119948"/>
            <a:ext cx="5154644" cy="258945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Interconnect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09EFE2CA-1BA4-40A5-86A4-51A1CD3E224F}"/>
              </a:ext>
            </a:extLst>
          </p:cNvPr>
          <p:cNvSpPr/>
          <p:nvPr/>
        </p:nvSpPr>
        <p:spPr>
          <a:xfrm>
            <a:off x="1795498" y="1607623"/>
            <a:ext cx="1208525" cy="399189"/>
          </a:xfrm>
          <a:prstGeom prst="rect">
            <a:avLst/>
          </a:prstGeom>
          <a:solidFill>
            <a:srgbClr val="DEEBF7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L2 Cache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xmlns="" id="{6308CC3A-8214-4FEC-B20F-9B23C83C9ADF}"/>
              </a:ext>
            </a:extLst>
          </p:cNvPr>
          <p:cNvSpPr/>
          <p:nvPr/>
        </p:nvSpPr>
        <p:spPr>
          <a:xfrm>
            <a:off x="3756780" y="1864483"/>
            <a:ext cx="750423" cy="404336"/>
          </a:xfrm>
          <a:prstGeom prst="roundRect">
            <a:avLst>
              <a:gd name="adj" fmla="val 3685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                                             </a:t>
            </a:r>
            <a:r>
              <a:rPr lang="en-US" sz="1000" b="1" dirty="0">
                <a:solidFill>
                  <a:schemeClr val="tx1"/>
                </a:solidFill>
              </a:rPr>
              <a:t>Value </a:t>
            </a:r>
          </a:p>
          <a:p>
            <a:pPr algn="ctr"/>
            <a:r>
              <a:rPr lang="en-US" sz="1000" b="1" dirty="0">
                <a:solidFill>
                  <a:schemeClr val="tx1"/>
                </a:solidFill>
              </a:rPr>
              <a:t>Predictor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EBE8D349-A7B3-4B80-AD0E-5CBCE1D6B303}"/>
              </a:ext>
            </a:extLst>
          </p:cNvPr>
          <p:cNvCxnSpPr>
            <a:cxnSpLocks/>
          </p:cNvCxnSpPr>
          <p:nvPr/>
        </p:nvCxnSpPr>
        <p:spPr>
          <a:xfrm flipV="1">
            <a:off x="2563160" y="1364536"/>
            <a:ext cx="0" cy="244804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xmlns="" id="{BD0A4A31-147E-42A4-B75B-19581CC756ED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76764" y="2304230"/>
            <a:ext cx="763089" cy="158375"/>
          </a:xfrm>
          <a:prstGeom prst="bentConnector2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C356D789-4066-4E0B-9E15-CA26ADC91CDB}"/>
              </a:ext>
            </a:extLst>
          </p:cNvPr>
          <p:cNvCxnSpPr>
            <a:cxnSpLocks/>
          </p:cNvCxnSpPr>
          <p:nvPr/>
        </p:nvCxnSpPr>
        <p:spPr>
          <a:xfrm flipH="1">
            <a:off x="4507204" y="1932782"/>
            <a:ext cx="631918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1A95F9BE-221A-4E7E-824E-FC732096E95D}"/>
              </a:ext>
            </a:extLst>
          </p:cNvPr>
          <p:cNvCxnSpPr>
            <a:cxnSpLocks/>
          </p:cNvCxnSpPr>
          <p:nvPr/>
        </p:nvCxnSpPr>
        <p:spPr>
          <a:xfrm>
            <a:off x="4865250" y="4119491"/>
            <a:ext cx="734672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9C7F1E17-558A-4E17-8CD4-5C14AE134E02}"/>
              </a:ext>
            </a:extLst>
          </p:cNvPr>
          <p:cNvSpPr txBox="1"/>
          <p:nvPr/>
        </p:nvSpPr>
        <p:spPr>
          <a:xfrm>
            <a:off x="4921364" y="4093878"/>
            <a:ext cx="704039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Issued</a:t>
            </a:r>
          </a:p>
          <a:p>
            <a:pPr algn="ctr"/>
            <a:r>
              <a:rPr lang="en-US" sz="9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526EFF74-AA9C-484C-BEF7-CC38D96E88C6}"/>
              </a:ext>
            </a:extLst>
          </p:cNvPr>
          <p:cNvSpPr txBox="1"/>
          <p:nvPr/>
        </p:nvSpPr>
        <p:spPr>
          <a:xfrm>
            <a:off x="1881455" y="2111815"/>
            <a:ext cx="800578" cy="230832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L2 Misses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6AEBC46-477E-4884-B7D3-D5F60E6281A7}"/>
              </a:ext>
            </a:extLst>
          </p:cNvPr>
          <p:cNvGrpSpPr/>
          <p:nvPr/>
        </p:nvGrpSpPr>
        <p:grpSpPr>
          <a:xfrm>
            <a:off x="3080876" y="3232480"/>
            <a:ext cx="842529" cy="230832"/>
            <a:chOff x="3080876" y="3232480"/>
            <a:chExt cx="842529" cy="230832"/>
          </a:xfrm>
        </p:grpSpPr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xmlns="" id="{0CF78CF9-3192-426F-883B-AD27EB83A0F4}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 flipV="1">
              <a:off x="3116681" y="3260258"/>
              <a:ext cx="806724" cy="5333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xmlns="" id="{1DDDF9EE-5070-46A3-ADEB-F5F9E12172D1}"/>
                </a:ext>
              </a:extLst>
            </p:cNvPr>
            <p:cNvSpPr txBox="1"/>
            <p:nvPr/>
          </p:nvSpPr>
          <p:spPr>
            <a:xfrm>
              <a:off x="3080876" y="3232480"/>
              <a:ext cx="806827" cy="23083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sz="9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Timestamp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xmlns="" id="{DFBDDB44-E2C1-413C-B239-68DD37C7A311}"/>
              </a:ext>
            </a:extLst>
          </p:cNvPr>
          <p:cNvGrpSpPr/>
          <p:nvPr/>
        </p:nvGrpSpPr>
        <p:grpSpPr>
          <a:xfrm>
            <a:off x="3083491" y="3939402"/>
            <a:ext cx="840017" cy="507831"/>
            <a:chOff x="3083491" y="3939402"/>
            <a:chExt cx="840017" cy="507831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xmlns="" id="{C858DC98-95C1-4A0D-83CA-89467963D239}"/>
                </a:ext>
              </a:extLst>
            </p:cNvPr>
            <p:cNvSpPr txBox="1"/>
            <p:nvPr/>
          </p:nvSpPr>
          <p:spPr>
            <a:xfrm>
              <a:off x="3083491" y="3939402"/>
              <a:ext cx="819455" cy="507831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none" rtlCol="0">
              <a:spAutoFit/>
            </a:bodyPr>
            <a:lstStyle/>
            <a:p>
              <a:pPr algn="ctr"/>
              <a:r>
                <a:rPr lang="en-US" sz="9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Address &amp;</a:t>
              </a:r>
            </a:p>
            <a:p>
              <a:pPr algn="ctr"/>
              <a:r>
                <a:rPr lang="en-US" sz="9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Read/Write </a:t>
              </a:r>
            </a:p>
            <a:p>
              <a:pPr algn="ctr"/>
              <a:endParaRPr lang="en-US" sz="9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xmlns="" id="{F47EE2F5-D602-42FA-B422-364B925380AC}"/>
                </a:ext>
              </a:extLst>
            </p:cNvPr>
            <p:cNvCxnSpPr>
              <a:cxnSpLocks/>
              <a:endCxn id="28" idx="1"/>
            </p:cNvCxnSpPr>
            <p:nvPr/>
          </p:nvCxnSpPr>
          <p:spPr>
            <a:xfrm flipV="1">
              <a:off x="3116681" y="3969837"/>
              <a:ext cx="806827" cy="4765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xmlns="" id="{D81E3E47-B128-4157-89E4-1141BED1E885}"/>
              </a:ext>
            </a:extLst>
          </p:cNvPr>
          <p:cNvGrpSpPr/>
          <p:nvPr/>
        </p:nvGrpSpPr>
        <p:grpSpPr>
          <a:xfrm>
            <a:off x="1969089" y="2920359"/>
            <a:ext cx="1179633" cy="1485765"/>
            <a:chOff x="2235143" y="3296757"/>
            <a:chExt cx="1179633" cy="1485765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xmlns="" id="{498FF356-B2CE-4910-8713-5973283D84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5143" y="3296757"/>
              <a:ext cx="653842" cy="12002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xmlns="" id="{5EF6A222-C205-4542-AE7C-E991505DBD08}"/>
                </a:ext>
              </a:extLst>
            </p:cNvPr>
            <p:cNvCxnSpPr>
              <a:cxnSpLocks/>
            </p:cNvCxnSpPr>
            <p:nvPr/>
          </p:nvCxnSpPr>
          <p:spPr>
            <a:xfrm>
              <a:off x="3103980" y="3305867"/>
              <a:ext cx="308449" cy="11091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xmlns="" id="{2A8EB903-DF85-466E-A427-A60F35A8F954}"/>
                </a:ext>
              </a:extLst>
            </p:cNvPr>
            <p:cNvGrpSpPr/>
            <p:nvPr/>
          </p:nvGrpSpPr>
          <p:grpSpPr>
            <a:xfrm>
              <a:off x="2235143" y="3416784"/>
              <a:ext cx="1179633" cy="1365738"/>
              <a:chOff x="2293619" y="5176472"/>
              <a:chExt cx="1179633" cy="1365738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xmlns="" id="{2FAB106D-CABA-470B-9D70-F5B1FDE4DC2F}"/>
                  </a:ext>
                </a:extLst>
              </p:cNvPr>
              <p:cNvSpPr/>
              <p:nvPr/>
            </p:nvSpPr>
            <p:spPr>
              <a:xfrm>
                <a:off x="2293619" y="5176472"/>
                <a:ext cx="1179633" cy="1365738"/>
              </a:xfrm>
              <a:prstGeom prst="rect">
                <a:avLst/>
              </a:prstGeom>
              <a:solidFill>
                <a:schemeClr val="accent3">
                  <a:lumMod val="85000"/>
                </a:schemeClr>
              </a:solidFill>
              <a:ln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</a:rPr>
                  <a:t>Request Metadata</a:t>
                </a:r>
              </a:p>
              <a:p>
                <a:pPr algn="ctr"/>
                <a:endParaRPr lang="en-US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9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900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xmlns="" id="{13937689-3F19-4713-B0BF-C9E4CAA30537}"/>
                  </a:ext>
                </a:extLst>
              </p:cNvPr>
              <p:cNvGrpSpPr/>
              <p:nvPr/>
            </p:nvGrpSpPr>
            <p:grpSpPr>
              <a:xfrm>
                <a:off x="2353132" y="5501851"/>
                <a:ext cx="1060606" cy="970040"/>
                <a:chOff x="11625343" y="4829099"/>
                <a:chExt cx="1060606" cy="738025"/>
              </a:xfrm>
            </p:grpSpPr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xmlns="" id="{3C2DDBC4-63E6-4DC9-AE18-AD25DAAC6831}"/>
                    </a:ext>
                  </a:extLst>
                </p:cNvPr>
                <p:cNvSpPr/>
                <p:nvPr/>
              </p:nvSpPr>
              <p:spPr>
                <a:xfrm>
                  <a:off x="11625343" y="4829099"/>
                  <a:ext cx="1060606" cy="73802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sz="1000" b="1" dirty="0">
                    <a:solidFill>
                      <a:schemeClr val="tx1"/>
                    </a:solidFill>
                  </a:endParaRPr>
                </a:p>
                <a:p>
                  <a:endParaRPr lang="en-US" sz="1000" b="1" dirty="0">
                    <a:solidFill>
                      <a:schemeClr val="tx1"/>
                    </a:solidFill>
                  </a:endParaRPr>
                </a:p>
                <a:p>
                  <a:endParaRPr lang="en-US" sz="1000" b="1" dirty="0">
                    <a:solidFill>
                      <a:schemeClr val="tx1"/>
                    </a:solidFill>
                  </a:endParaRPr>
                </a:p>
                <a:p>
                  <a:endParaRPr lang="en-US" sz="1000" b="1" dirty="0">
                    <a:solidFill>
                      <a:schemeClr val="tx1"/>
                    </a:solidFill>
                  </a:endParaRPr>
                </a:p>
                <a:p>
                  <a:endParaRPr lang="en-US" sz="10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en-US" sz="1000" b="1" dirty="0">
                    <a:solidFill>
                      <a:schemeClr val="tx1"/>
                    </a:solidFill>
                  </a:endParaRPr>
                </a:p>
                <a:p>
                  <a:pPr algn="ctr"/>
                  <a:endParaRPr lang="en-US" sz="10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xmlns="" id="{56938F92-CE07-4B0D-8D03-607847230DF0}"/>
                    </a:ext>
                  </a:extLst>
                </p:cNvPr>
                <p:cNvSpPr/>
                <p:nvPr/>
              </p:nvSpPr>
              <p:spPr>
                <a:xfrm>
                  <a:off x="11687310" y="4884451"/>
                  <a:ext cx="941581" cy="117501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Address</a:t>
                  </a:r>
                </a:p>
              </p:txBody>
            </p:sp>
          </p:grp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xmlns="" id="{B873D463-6807-4715-BC6F-7B7AA9AB2276}"/>
                  </a:ext>
                </a:extLst>
              </p:cNvPr>
              <p:cNvSpPr/>
              <p:nvPr/>
            </p:nvSpPr>
            <p:spPr>
              <a:xfrm rot="5400000" flipV="1">
                <a:off x="2813893" y="6337702"/>
                <a:ext cx="88877" cy="44492"/>
              </a:xfrm>
              <a:prstGeom prst="rect">
                <a:avLst/>
              </a:prstGeom>
              <a:ln w="12700">
                <a:noFill/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…</a:t>
                </a:r>
              </a:p>
            </p:txBody>
          </p:sp>
        </p:grp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7AC6179B-2ED6-4141-BD2F-ACEFA2C7A3DF}"/>
                </a:ext>
              </a:extLst>
            </p:cNvPr>
            <p:cNvSpPr/>
            <p:nvPr/>
          </p:nvSpPr>
          <p:spPr>
            <a:xfrm>
              <a:off x="2356623" y="4009015"/>
              <a:ext cx="941581" cy="15444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Arial" panose="020B0604020202020204" pitchFamily="34" charset="0"/>
                  <a:cs typeface="Arial" panose="020B0604020202020204" pitchFamily="34" charset="0"/>
                </a:rPr>
                <a:t>Read/Write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xmlns="" id="{082A4323-4890-4359-B32E-7AD5E565CB39}"/>
                </a:ext>
              </a:extLst>
            </p:cNvPr>
            <p:cNvSpPr/>
            <p:nvPr/>
          </p:nvSpPr>
          <p:spPr>
            <a:xfrm>
              <a:off x="2343190" y="4238580"/>
              <a:ext cx="941581" cy="15444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Arial" panose="020B0604020202020204" pitchFamily="34" charset="0"/>
                  <a:cs typeface="Arial" panose="020B0604020202020204" pitchFamily="34" charset="0"/>
                </a:rPr>
                <a:t>Timestamp</a:t>
              </a: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76810C83-A1C6-4E49-8007-9425A864FA49}"/>
              </a:ext>
            </a:extLst>
          </p:cNvPr>
          <p:cNvSpPr txBox="1"/>
          <p:nvPr/>
        </p:nvSpPr>
        <p:spPr>
          <a:xfrm>
            <a:off x="4224472" y="2501870"/>
            <a:ext cx="797014" cy="400110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</a:p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Controller</a:t>
            </a:r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xmlns="" id="{5A2CB495-E067-407D-81E6-2F997A532D67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>
            <a:off x="4389418" y="3443853"/>
            <a:ext cx="2652" cy="34131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xmlns="" id="{49F00BA1-A1D7-4201-879A-EEA328770887}"/>
              </a:ext>
            </a:extLst>
          </p:cNvPr>
          <p:cNvCxnSpPr>
            <a:cxnSpLocks/>
          </p:cNvCxnSpPr>
          <p:nvPr/>
        </p:nvCxnSpPr>
        <p:spPr>
          <a:xfrm flipH="1">
            <a:off x="3010805" y="1932782"/>
            <a:ext cx="739193" cy="351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xmlns="" id="{36F59ABD-FC27-495A-8D2D-D4805EC8325B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3401812" y="2764963"/>
            <a:ext cx="716616" cy="310792"/>
          </a:xfrm>
          <a:prstGeom prst="bentConnector3">
            <a:avLst>
              <a:gd name="adj1" fmla="val 99844"/>
            </a:avLst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xmlns="" id="{4017DDFA-114E-48AE-8930-C14D1B33140A}"/>
              </a:ext>
            </a:extLst>
          </p:cNvPr>
          <p:cNvCxnSpPr>
            <a:cxnSpLocks/>
          </p:cNvCxnSpPr>
          <p:nvPr/>
        </p:nvCxnSpPr>
        <p:spPr>
          <a:xfrm>
            <a:off x="4855431" y="3813833"/>
            <a:ext cx="2881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xmlns="" id="{C01CDAA2-FCEF-4BF0-8E7D-12C98B8F1EBA}"/>
              </a:ext>
            </a:extLst>
          </p:cNvPr>
          <p:cNvCxnSpPr>
            <a:cxnSpLocks/>
          </p:cNvCxnSpPr>
          <p:nvPr/>
        </p:nvCxnSpPr>
        <p:spPr>
          <a:xfrm>
            <a:off x="5133991" y="1932782"/>
            <a:ext cx="5131" cy="188061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xmlns="" id="{F8929941-A96F-48B9-A373-E65BEAAB0739}"/>
              </a:ext>
            </a:extLst>
          </p:cNvPr>
          <p:cNvCxnSpPr>
            <a:cxnSpLocks/>
          </p:cNvCxnSpPr>
          <p:nvPr/>
        </p:nvCxnSpPr>
        <p:spPr>
          <a:xfrm flipH="1">
            <a:off x="6254166" y="1656557"/>
            <a:ext cx="7172" cy="122359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xmlns="" id="{C3FB4CFE-85E2-4773-8D1A-80ED84D46D8C}"/>
              </a:ext>
            </a:extLst>
          </p:cNvPr>
          <p:cNvCxnSpPr>
            <a:cxnSpLocks/>
          </p:cNvCxnSpPr>
          <p:nvPr/>
        </p:nvCxnSpPr>
        <p:spPr>
          <a:xfrm flipH="1">
            <a:off x="2994278" y="1656557"/>
            <a:ext cx="32670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5AD13E26-D46A-4DBE-AD8C-EF9CF164A45B}"/>
              </a:ext>
            </a:extLst>
          </p:cNvPr>
          <p:cNvSpPr txBox="1"/>
          <p:nvPr/>
        </p:nvSpPr>
        <p:spPr>
          <a:xfrm>
            <a:off x="6178957" y="2208282"/>
            <a:ext cx="601447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</a:t>
            </a:r>
          </a:p>
          <a:p>
            <a:pPr algn="ctr"/>
            <a:r>
              <a:rPr lang="en-US" sz="9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Reads</a:t>
            </a:r>
          </a:p>
        </p:txBody>
      </p:sp>
      <p:sp>
        <p:nvSpPr>
          <p:cNvPr id="69" name="Rounded Rectangle 260">
            <a:extLst>
              <a:ext uri="{FF2B5EF4-FFF2-40B4-BE49-F238E27FC236}">
                <a16:creationId xmlns:a16="http://schemas.microsoft.com/office/drawing/2014/main" xmlns="" id="{ACB26DF6-AB22-4EBE-A2FB-C3D66CE76513}"/>
              </a:ext>
            </a:extLst>
          </p:cNvPr>
          <p:cNvSpPr/>
          <p:nvPr/>
        </p:nvSpPr>
        <p:spPr>
          <a:xfrm>
            <a:off x="2203713" y="1135982"/>
            <a:ext cx="228600" cy="224133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sp>
        <p:nvSpPr>
          <p:cNvPr id="72" name="Rounded Rectangle 260">
            <a:extLst>
              <a:ext uri="{FF2B5EF4-FFF2-40B4-BE49-F238E27FC236}">
                <a16:creationId xmlns:a16="http://schemas.microsoft.com/office/drawing/2014/main" xmlns="" id="{8C4CB914-4F77-4FDD-BB5E-FE83F5741C64}"/>
              </a:ext>
            </a:extLst>
          </p:cNvPr>
          <p:cNvSpPr/>
          <p:nvPr/>
        </p:nvSpPr>
        <p:spPr>
          <a:xfrm>
            <a:off x="2213529" y="1133883"/>
            <a:ext cx="228600" cy="224133"/>
          </a:xfrm>
          <a:prstGeom prst="roundRect">
            <a:avLst/>
          </a:prstGeom>
          <a:solidFill>
            <a:schemeClr val="accent6">
              <a:lumMod val="75000"/>
              <a:alpha val="56000"/>
            </a:schemeClr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70" name="Rounded Rectangle 260">
            <a:extLst>
              <a:ext uri="{FF2B5EF4-FFF2-40B4-BE49-F238E27FC236}">
                <a16:creationId xmlns:a16="http://schemas.microsoft.com/office/drawing/2014/main" xmlns="" id="{E09E3BEB-4920-4A58-86B0-5544E62F23BA}"/>
              </a:ext>
            </a:extLst>
          </p:cNvPr>
          <p:cNvSpPr/>
          <p:nvPr/>
        </p:nvSpPr>
        <p:spPr>
          <a:xfrm>
            <a:off x="2215929" y="1132461"/>
            <a:ext cx="228600" cy="224133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</p:spTree>
    <p:extLst>
      <p:ext uri="{BB962C8B-B14F-4D97-AF65-F5344CB8AC3E}">
        <p14:creationId xmlns:p14="http://schemas.microsoft.com/office/powerpoint/2010/main" val="404127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1543 L -0.00017 0.10926 L -0.03628 0.1105 " pathEditMode="relative" rAng="0" ptsTypes="AAA">
                                      <p:cBhvr>
                                        <p:cTn id="10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6" y="47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559 0.1105 C -0.03594 0.17161 -0.03611 0.23303 -0.03628 0.29445 L 0.10261 0.29445 " pathEditMode="relative" rAng="0" ptsTypes="AAA">
                                      <p:cBhvr>
                                        <p:cTn id="14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91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01944 C -0.00017 0.04969 -1.11111E-6 0.08024 0.00035 0.1108 L -0.03576 0.11203 C -0.03611 0.17283 -0.03628 0.23364 -0.03646 0.29475 L 0.07396 0.29475 " pathEditMode="relative" rAng="0" ptsTypes="AAAAA">
                                      <p:cBhvr>
                                        <p:cTn id="21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10" y="137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00"/>
                            </p:stCondLst>
                            <p:childTnLst>
                              <p:par>
                                <p:cTn id="23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0"/>
                            </p:stCondLst>
                            <p:childTnLst>
                              <p:par>
                                <p:cTn id="27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2098 C -3.88889E-6 0.05092 0.00018 0.08086 0.00052 0.11111 L -0.03489 0.11111 C -0.03524 0.17191 -0.03541 0.23271 -0.03559 0.29382 L 0.04705 0.29506 " pathEditMode="relative" rAng="0" ptsTypes="AAAAA">
                                      <p:cBhvr>
                                        <p:cTn id="28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0" y="13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4 0.29506 L 0.19653 0.29784 L 0.19722 0.39013 L 0.22656 0.39013 " pathEditMode="relative" ptsTypes="AAAA">
                                      <p:cBhvr>
                                        <p:cTn id="51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0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656 0.39013 L 0.22743 0.52624 " pathEditMode="relative" ptsTypes="AA">
                                      <p:cBhvr>
                                        <p:cTn id="55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0" presetClass="path" presetSubtype="0" accel="50000" decel="5000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726 0.52624 L 0.22813 0.55741 L 0.43229 0.55741 L 0.43143 0.07871 L 0.02656 0.07871 L 0.02726 0.00185 " pathEditMode="relative" ptsTypes="AAAAAA">
                                      <p:cBhvr>
                                        <p:cTn id="59" dur="4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413 0.29506 L 0.19705 0.29629 L 0.19844 0.39135 L 0.22691 0.39259 L 0.2283 0.52716 L 0.26372 0.52716 L 0.26372 0.5 L 0.30955 0.5 C 0.3092 0.37777 0.30903 0.25555 0.30886 0.13333 L 0.20052 0.13333 L 0.20052 0.16172 " pathEditMode="relative" rAng="0" ptsTypes="AAAAAAAAAAA">
                                      <p:cBhvr>
                                        <p:cTn id="67" dur="5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71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052 0.16172 L 0.20052 0.13456 L 0.02761 0.13333 L 0.02761 0.0037 " pathEditMode="relative" rAng="0" ptsTypes="AAAA">
                                      <p:cBhvr>
                                        <p:cTn id="71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46" y="-79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000"/>
                            </p:stCondLst>
                            <p:childTnLst>
                              <p:par>
                                <p:cTn id="73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636 0.29567 L 0.10261 0.29567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1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69" grpId="0" animBg="1"/>
      <p:bldP spid="69" grpId="1" animBg="1"/>
      <p:bldP spid="69" grpId="2" animBg="1"/>
      <p:bldP spid="69" grpId="4" animBg="1"/>
      <p:bldP spid="69" grpId="5" animBg="1"/>
      <p:bldP spid="69" grpId="6" animBg="1"/>
      <p:bldP spid="69" grpId="7" animBg="1"/>
      <p:bldP spid="72" grpId="0" animBg="1"/>
      <p:bldP spid="72" grpId="1" animBg="1"/>
      <p:bldP spid="72" grpId="2" animBg="1"/>
      <p:bldP spid="70" grpId="0" animBg="1"/>
      <p:bldP spid="70" grpId="1" animBg="1"/>
      <p:bldP spid="70" grpId="2" animBg="1"/>
      <p:bldP spid="70" grpId="3" animBg="1"/>
      <p:bldP spid="70" grpId="4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b="1" dirty="0"/>
              <a:t>DMS Design: Static-DMS &amp; Dynamic-DMS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8ACFBA6-A2D2-4A39-8FF8-68F5606D7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653663"/>
            <a:ext cx="2319757" cy="224718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8B96B458-4870-40FD-AAD6-DAC9293B4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498" y="1313011"/>
            <a:ext cx="4913455" cy="30212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Static-DMS: </a:t>
            </a:r>
            <a:r>
              <a:rPr lang="en-US" sz="1600" dirty="0">
                <a:sym typeface="Wingdings" panose="05000000000000000000" pitchFamily="2" charset="2"/>
              </a:rPr>
              <a:t>Using a static Delay-threshold </a:t>
            </a:r>
          </a:p>
          <a:p>
            <a:r>
              <a:rPr lang="en-US" sz="1600" dirty="0">
                <a:solidFill>
                  <a:srgbClr val="FF0000"/>
                </a:solidFill>
                <a:sym typeface="Wingdings" panose="05000000000000000000" pitchFamily="2" charset="2"/>
              </a:rPr>
              <a:t>Does not work well for all applications</a:t>
            </a:r>
          </a:p>
          <a:p>
            <a:r>
              <a:rPr lang="en-US" sz="1600" dirty="0">
                <a:solidFill>
                  <a:srgbClr val="FF0000"/>
                </a:solidFill>
                <a:sym typeface="Wingdings" panose="05000000000000000000" pitchFamily="2" charset="2"/>
              </a:rPr>
              <a:t>Not fine-grained</a:t>
            </a:r>
          </a:p>
          <a:p>
            <a:pPr marL="0" indent="0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1600" b="1" dirty="0" err="1">
                <a:sym typeface="Wingdings" panose="05000000000000000000" pitchFamily="2" charset="2"/>
              </a:rPr>
              <a:t>Dyn</a:t>
            </a:r>
            <a:r>
              <a:rPr lang="en-US" sz="1600" b="1" dirty="0">
                <a:sym typeface="Wingdings" panose="05000000000000000000" pitchFamily="2" charset="2"/>
              </a:rPr>
              <a:t>-DMS: </a:t>
            </a:r>
            <a:r>
              <a:rPr lang="en-US" sz="1600" dirty="0">
                <a:sym typeface="Wingdings" panose="05000000000000000000" pitchFamily="2" charset="2"/>
              </a:rPr>
              <a:t>Adjusting the Delay-threshold based on the current bandwidth utilization (BWUTIL)</a:t>
            </a:r>
          </a:p>
          <a:p>
            <a:r>
              <a:rPr lang="en-US" sz="1600" dirty="0">
                <a:solidFill>
                  <a:srgbClr val="0070C0"/>
                </a:solidFill>
                <a:sym typeface="Wingdings" panose="05000000000000000000" pitchFamily="2" charset="2"/>
              </a:rPr>
              <a:t>Adjust Delay-threshold according to the Delay-tolerance of the application</a:t>
            </a:r>
          </a:p>
          <a:p>
            <a:r>
              <a:rPr lang="en-US" sz="1600" dirty="0">
                <a:solidFill>
                  <a:srgbClr val="0070C0"/>
                </a:solidFill>
                <a:sym typeface="Wingdings" panose="05000000000000000000" pitchFamily="2" charset="2"/>
              </a:rPr>
              <a:t>Fine-grained tuning based on BWUTIL profiling</a:t>
            </a:r>
          </a:p>
          <a:p>
            <a:pPr marL="0" indent="0">
              <a:buNone/>
            </a:pPr>
            <a:endParaRPr lang="en-US" sz="1600" dirty="0">
              <a:sym typeface="Wingdings" panose="05000000000000000000" pitchFamily="2" charset="2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EEC588DD-627D-48B2-BDA3-31B97D222FB0}"/>
              </a:ext>
            </a:extLst>
          </p:cNvPr>
          <p:cNvSpPr txBox="1">
            <a:spLocks/>
          </p:cNvSpPr>
          <p:nvPr/>
        </p:nvSpPr>
        <p:spPr>
          <a:xfrm>
            <a:off x="5692876" y="1220259"/>
            <a:ext cx="3063726" cy="15569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600" dirty="0">
                <a:sym typeface="Wingdings" panose="05000000000000000000" pitchFamily="2" charset="2"/>
              </a:rPr>
              <a:t>Correlation of BWUTIL &amp; IPC:</a:t>
            </a:r>
          </a:p>
        </p:txBody>
      </p:sp>
    </p:spTree>
    <p:extLst>
      <p:ext uri="{BB962C8B-B14F-4D97-AF65-F5344CB8AC3E}">
        <p14:creationId xmlns:p14="http://schemas.microsoft.com/office/powerpoint/2010/main" val="106122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65C58AEF-961A-4C63-A886-9577113CB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985" y="2429441"/>
            <a:ext cx="4284314" cy="129885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622" y="1125221"/>
            <a:ext cx="3760839" cy="593829"/>
          </a:xfrm>
        </p:spPr>
        <p:txBody>
          <a:bodyPr>
            <a:normAutofit fontScale="92500"/>
          </a:bodyPr>
          <a:lstStyle/>
          <a:p>
            <a:r>
              <a:rPr lang="en-US" sz="1600" b="1" dirty="0"/>
              <a:t>Memory system consumes a large of fraction of GPU total energy.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5B470-24F1-6744-BE88-730898E97D2D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D70CFE75-C66F-452B-9804-26EC12646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/>
              <a:t>The Problem of Memory System Energy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xmlns="" id="{B8F69F8C-F534-45E6-AE41-626A871F61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2141218"/>
            <a:ext cx="1749011" cy="1658289"/>
          </a:xfrm>
          <a:prstGeom prst="rect">
            <a:avLst/>
          </a:prstGeom>
        </p:spPr>
      </p:pic>
      <p:pic>
        <p:nvPicPr>
          <p:cNvPr id="11" name="Picture 10" descr="A picture containing accessory, text&#10;&#10;Description automatically generated">
            <a:extLst>
              <a:ext uri="{FF2B5EF4-FFF2-40B4-BE49-F238E27FC236}">
                <a16:creationId xmlns:a16="http://schemas.microsoft.com/office/drawing/2014/main" xmlns="" id="{FA5191FC-2E3B-4DC5-B88D-84D5DC62B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2695" y="2146467"/>
            <a:ext cx="1814654" cy="165263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2DA4BA2C-EA3A-47E9-8590-508401CE476A}"/>
              </a:ext>
            </a:extLst>
          </p:cNvPr>
          <p:cNvSpPr/>
          <p:nvPr/>
        </p:nvSpPr>
        <p:spPr>
          <a:xfrm>
            <a:off x="2865748" y="3871403"/>
            <a:ext cx="18848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Quadro 5600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3864DDF2-40EA-4BD0-8E8F-A92C51BEB811}"/>
              </a:ext>
            </a:extLst>
          </p:cNvPr>
          <p:cNvSpPr/>
          <p:nvPr/>
        </p:nvSpPr>
        <p:spPr>
          <a:xfrm>
            <a:off x="944963" y="3869384"/>
            <a:ext cx="11307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GTX480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xmlns="" id="{2F410250-9A5B-4CE5-9D1E-BE02C7447C32}"/>
              </a:ext>
            </a:extLst>
          </p:cNvPr>
          <p:cNvSpPr/>
          <p:nvPr/>
        </p:nvSpPr>
        <p:spPr>
          <a:xfrm>
            <a:off x="864662" y="2262617"/>
            <a:ext cx="790514" cy="318566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C145B767-12D7-4D76-9B71-D5570191C0EE}"/>
              </a:ext>
            </a:extLst>
          </p:cNvPr>
          <p:cNvSpPr/>
          <p:nvPr/>
        </p:nvSpPr>
        <p:spPr>
          <a:xfrm>
            <a:off x="2782967" y="2264636"/>
            <a:ext cx="790514" cy="318566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xmlns="" id="{F9226EE8-E207-44F2-B28F-5417F7EB0838}"/>
              </a:ext>
            </a:extLst>
          </p:cNvPr>
          <p:cNvSpPr txBox="1">
            <a:spLocks/>
          </p:cNvSpPr>
          <p:nvPr/>
        </p:nvSpPr>
        <p:spPr>
          <a:xfrm>
            <a:off x="4999703" y="1129171"/>
            <a:ext cx="3760839" cy="59382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/>
              <a:t>Memory power consumption is an impediment for further scaling.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1C681372-FF35-4DDC-9F8B-B145FDEC60B4}"/>
              </a:ext>
            </a:extLst>
          </p:cNvPr>
          <p:cNvSpPr txBox="1"/>
          <p:nvPr/>
        </p:nvSpPr>
        <p:spPr>
          <a:xfrm>
            <a:off x="0" y="4790275"/>
            <a:ext cx="77606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2. O'Connor, Mike, et al. “Fine-grained DRAM: energy-efficient DRAM for extreme bandwidth systems.” MICRO2017</a:t>
            </a:r>
            <a:endParaRPr lang="en-US" sz="800" i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947D12C1-2B21-47E2-9A7A-E28BFEFFC051}"/>
              </a:ext>
            </a:extLst>
          </p:cNvPr>
          <p:cNvSpPr txBox="1"/>
          <p:nvPr/>
        </p:nvSpPr>
        <p:spPr>
          <a:xfrm>
            <a:off x="0" y="4647165"/>
            <a:ext cx="77606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1. J. </a:t>
            </a:r>
            <a:r>
              <a:rPr lang="en-US" sz="800" i="1" dirty="0" err="1"/>
              <a:t>Leng</a:t>
            </a:r>
            <a:r>
              <a:rPr lang="en-US" sz="800" i="1" dirty="0"/>
              <a:t>, et al. “</a:t>
            </a:r>
            <a:r>
              <a:rPr lang="en-US" sz="800" i="1" dirty="0" err="1"/>
              <a:t>GPUWattch</a:t>
            </a:r>
            <a:r>
              <a:rPr lang="en-US" sz="800" i="1" dirty="0"/>
              <a:t>: Enabling Energy Optimizations in GPGPUs.” ISCA2013.</a:t>
            </a:r>
            <a:endParaRPr lang="en-US" sz="800" i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0C17129D-70F9-4404-BE8E-EA553999D58D}"/>
              </a:ext>
            </a:extLst>
          </p:cNvPr>
          <p:cNvGrpSpPr/>
          <p:nvPr/>
        </p:nvGrpSpPr>
        <p:grpSpPr>
          <a:xfrm>
            <a:off x="7012479" y="2132377"/>
            <a:ext cx="2031082" cy="1012539"/>
            <a:chOff x="7012479" y="1783127"/>
            <a:chExt cx="2031082" cy="1012539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xmlns="" id="{B91902E2-FBE5-42C1-BD3B-DD16C1EF9D0B}"/>
                </a:ext>
              </a:extLst>
            </p:cNvPr>
            <p:cNvGrpSpPr/>
            <p:nvPr/>
          </p:nvGrpSpPr>
          <p:grpSpPr>
            <a:xfrm>
              <a:off x="7012479" y="1783127"/>
              <a:ext cx="2031082" cy="560984"/>
              <a:chOff x="2284592" y="4649086"/>
              <a:chExt cx="2758197" cy="415977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4A94E063-CF9F-493E-A1B3-6F828B55763B}"/>
                  </a:ext>
                </a:extLst>
              </p:cNvPr>
              <p:cNvSpPr txBox="1"/>
              <p:nvPr/>
            </p:nvSpPr>
            <p:spPr>
              <a:xfrm>
                <a:off x="2284592" y="4649086"/>
                <a:ext cx="2758197" cy="228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n w="0"/>
                    <a:solidFill>
                      <a:srgbClr val="FF000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Non-linear increase!</a:t>
                </a:r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xmlns="" id="{C67E1EED-4649-4990-96D9-81C33619BE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53858" y="4867835"/>
                <a:ext cx="219665" cy="197228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xmlns="" id="{459B8E1F-B22B-41AB-B6B4-3D84760FDB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45997" y="2062878"/>
              <a:ext cx="132" cy="73278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89512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4" grpId="0"/>
      <p:bldP spid="15" grpId="0"/>
      <p:bldP spid="2" grpId="0" animBg="1"/>
      <p:bldP spid="16" grpId="0" animBg="1"/>
      <p:bldP spid="21" grpId="0"/>
      <p:bldP spid="23" grpId="0"/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9288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/>
              <a:t>AMS Design: Static-AMS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20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738C41A9-1508-49A6-A4D3-56E01E9DB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70" y="962932"/>
            <a:ext cx="8430750" cy="75249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Under a coverage budget, activations with RBLs &lt;= static threshold will be dropped:</a:t>
            </a:r>
          </a:p>
          <a:p>
            <a:r>
              <a:rPr lang="en-US" sz="1600" dirty="0">
                <a:solidFill>
                  <a:srgbClr val="FF0000"/>
                </a:solidFill>
                <a:sym typeface="Wingdings" panose="05000000000000000000" pitchFamily="2" charset="2"/>
              </a:rPr>
              <a:t>Does not work well for all applications</a:t>
            </a:r>
          </a:p>
        </p:txBody>
      </p:sp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xmlns="" id="{B050551E-0480-44EF-8B6F-4C8CE69B1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250" y="1822831"/>
            <a:ext cx="3562846" cy="244896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xmlns="" id="{8B8F0E43-322D-43B1-B18F-5CC4EF33E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8545" y="2507280"/>
            <a:ext cx="3027191" cy="198013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58E4201C-0471-49C0-B93F-F6B66D0D73DD}"/>
              </a:ext>
            </a:extLst>
          </p:cNvPr>
          <p:cNvGrpSpPr/>
          <p:nvPr/>
        </p:nvGrpSpPr>
        <p:grpSpPr>
          <a:xfrm>
            <a:off x="6333096" y="1742958"/>
            <a:ext cx="2243853" cy="461666"/>
            <a:chOff x="-239189" y="3891965"/>
            <a:chExt cx="2480928" cy="26155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78D579B5-2B68-44DE-B9AF-9A5B26A5CE8C}"/>
                </a:ext>
              </a:extLst>
            </p:cNvPr>
            <p:cNvSpPr txBox="1"/>
            <p:nvPr/>
          </p:nvSpPr>
          <p:spPr>
            <a:xfrm>
              <a:off x="39619" y="3891965"/>
              <a:ext cx="2202120" cy="261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Number in the bracket is the RBL for an Activation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xmlns="" id="{6395B6F6-2015-429C-803A-1736C347A37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-239189" y="4009047"/>
              <a:ext cx="36521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A1FA6949-6A3E-4D31-996D-8FEEDD92DD9D}"/>
              </a:ext>
            </a:extLst>
          </p:cNvPr>
          <p:cNvGrpSpPr/>
          <p:nvPr/>
        </p:nvGrpSpPr>
        <p:grpSpPr>
          <a:xfrm>
            <a:off x="2311832" y="2109017"/>
            <a:ext cx="1279335" cy="562955"/>
            <a:chOff x="-506718" y="4190088"/>
            <a:chExt cx="1663560" cy="31893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1CDF3636-FA92-4743-9A6F-3FF897057E86}"/>
                </a:ext>
              </a:extLst>
            </p:cNvPr>
            <p:cNvSpPr txBox="1"/>
            <p:nvPr/>
          </p:nvSpPr>
          <p:spPr>
            <a:xfrm>
              <a:off x="-506718" y="4190088"/>
              <a:ext cx="1663560" cy="261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10% coverage budget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xmlns="" id="{1AD9664F-55DC-41D8-B29C-5F87B9CD3A61}"/>
                </a:ext>
              </a:extLst>
            </p:cNvPr>
            <p:cNvCxnSpPr>
              <a:cxnSpLocks/>
            </p:cNvCxnSpPr>
            <p:nvPr/>
          </p:nvCxnSpPr>
          <p:spPr>
            <a:xfrm>
              <a:off x="657697" y="4413084"/>
              <a:ext cx="476375" cy="9594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xmlns="" id="{4A8A48A9-DB1A-473E-B76F-6CE785C42A0B}"/>
              </a:ext>
            </a:extLst>
          </p:cNvPr>
          <p:cNvSpPr txBox="1">
            <a:spLocks/>
          </p:cNvSpPr>
          <p:nvPr/>
        </p:nvSpPr>
        <p:spPr>
          <a:xfrm>
            <a:off x="567052" y="1737630"/>
            <a:ext cx="1951033" cy="6386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rgbClr val="00B0F0"/>
                </a:solidFill>
                <a:sym typeface="Wingdings" panose="05000000000000000000" pitchFamily="2" charset="2"/>
              </a:rPr>
              <a:t>Application </a:t>
            </a:r>
            <a:r>
              <a:rPr lang="en-US" sz="1600" b="1" i="1" dirty="0">
                <a:solidFill>
                  <a:srgbClr val="00B0F0"/>
                </a:solidFill>
                <a:latin typeface="+mj-lt"/>
                <a:cs typeface="Calibri" panose="020F0502020204030204" pitchFamily="34" charset="0"/>
                <a:sym typeface="Wingdings" panose="05000000000000000000" pitchFamily="2" charset="2"/>
              </a:rPr>
              <a:t>SCP</a:t>
            </a:r>
            <a:r>
              <a:rPr lang="en-US" sz="1600" b="1" dirty="0">
                <a:solidFill>
                  <a:srgbClr val="00B0F0"/>
                </a:solidFill>
                <a:sym typeface="Wingdings" panose="05000000000000000000" pitchFamily="2" charset="2"/>
              </a:rPr>
              <a:t>: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FCCC6052-6AC4-4881-B388-8DCAEFE4B13A}"/>
              </a:ext>
            </a:extLst>
          </p:cNvPr>
          <p:cNvGrpSpPr/>
          <p:nvPr/>
        </p:nvGrpSpPr>
        <p:grpSpPr>
          <a:xfrm>
            <a:off x="1858762" y="4119219"/>
            <a:ext cx="1304479" cy="461664"/>
            <a:chOff x="243676" y="4281584"/>
            <a:chExt cx="1442304" cy="26155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6A459644-1DDA-42A5-995A-A5E410EE759C}"/>
                </a:ext>
              </a:extLst>
            </p:cNvPr>
            <p:cNvSpPr txBox="1"/>
            <p:nvPr/>
          </p:nvSpPr>
          <p:spPr>
            <a:xfrm>
              <a:off x="243676" y="4281584"/>
              <a:ext cx="1235497" cy="261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proportion of requests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xmlns="" id="{94566CD8-00F9-40F8-B7DE-D5C98B56C57E}"/>
                </a:ext>
              </a:extLst>
            </p:cNvPr>
            <p:cNvCxnSpPr>
              <a:cxnSpLocks/>
            </p:cNvCxnSpPr>
            <p:nvPr/>
          </p:nvCxnSpPr>
          <p:spPr>
            <a:xfrm>
              <a:off x="1355379" y="4436059"/>
              <a:ext cx="3306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xmlns="" id="{1654A411-54C2-4536-80B0-433B18073C65}"/>
              </a:ext>
            </a:extLst>
          </p:cNvPr>
          <p:cNvSpPr/>
          <p:nvPr/>
        </p:nvSpPr>
        <p:spPr>
          <a:xfrm>
            <a:off x="3120579" y="2515477"/>
            <a:ext cx="2651081" cy="197192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xmlns="" id="{5DCDE787-DC95-40D2-AFF5-A650D3210F82}"/>
              </a:ext>
            </a:extLst>
          </p:cNvPr>
          <p:cNvSpPr/>
          <p:nvPr/>
        </p:nvSpPr>
        <p:spPr>
          <a:xfrm>
            <a:off x="3137311" y="3611937"/>
            <a:ext cx="643997" cy="87547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A7FF9ABE-4036-4952-982E-DBF9812CF253}"/>
              </a:ext>
            </a:extLst>
          </p:cNvPr>
          <p:cNvGrpSpPr/>
          <p:nvPr/>
        </p:nvGrpSpPr>
        <p:grpSpPr>
          <a:xfrm>
            <a:off x="1479148" y="3286166"/>
            <a:ext cx="1344481" cy="461666"/>
            <a:chOff x="-506718" y="4190088"/>
            <a:chExt cx="1748271" cy="26155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46A95919-514B-4DF9-AE3F-39E8B6F69D23}"/>
                </a:ext>
              </a:extLst>
            </p:cNvPr>
            <p:cNvSpPr txBox="1"/>
            <p:nvPr/>
          </p:nvSpPr>
          <p:spPr>
            <a:xfrm>
              <a:off x="-506718" y="4190088"/>
              <a:ext cx="1663560" cy="261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Proportion of Activations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xmlns="" id="{1ED9AF14-6C3C-47FD-9F13-EC0E0F9B1A8F}"/>
                </a:ext>
              </a:extLst>
            </p:cNvPr>
            <p:cNvCxnSpPr>
              <a:cxnSpLocks/>
            </p:cNvCxnSpPr>
            <p:nvPr/>
          </p:nvCxnSpPr>
          <p:spPr>
            <a:xfrm>
              <a:off x="961588" y="4320865"/>
              <a:ext cx="27996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881F2901-D504-4490-9022-B2860D99F592}"/>
              </a:ext>
            </a:extLst>
          </p:cNvPr>
          <p:cNvGrpSpPr/>
          <p:nvPr/>
        </p:nvGrpSpPr>
        <p:grpSpPr>
          <a:xfrm>
            <a:off x="5821491" y="3038015"/>
            <a:ext cx="2034347" cy="478981"/>
            <a:chOff x="-467077" y="4300685"/>
            <a:chExt cx="2645325" cy="271363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BED04114-F623-406D-ACFA-7FFA2DE2F34B}"/>
                </a:ext>
              </a:extLst>
            </p:cNvPr>
            <p:cNvSpPr txBox="1"/>
            <p:nvPr/>
          </p:nvSpPr>
          <p:spPr>
            <a:xfrm>
              <a:off x="-218732" y="4300685"/>
              <a:ext cx="2396980" cy="156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Static RBL-threshold = 8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xmlns="" id="{C58ED83C-CE0E-4975-974B-5178527CD8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7077" y="4470288"/>
              <a:ext cx="528093" cy="10176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414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  <p:bldP spid="3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9288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/>
              <a:t>AMS Design: Dynamic-AMS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98ECD8BD-D1A9-4DC4-89AE-4427480F30AB}" type="slidenum">
              <a:rPr lang="en-US" smtClean="0"/>
              <a:t>21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F729C665-66A8-43D8-9F3F-88DD92A2D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6143" y="1949331"/>
            <a:ext cx="3665382" cy="189149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3CDCE369-CF27-429F-8B10-3CB53F29F5C5}"/>
              </a:ext>
            </a:extLst>
          </p:cNvPr>
          <p:cNvSpPr/>
          <p:nvPr/>
        </p:nvSpPr>
        <p:spPr>
          <a:xfrm>
            <a:off x="679398" y="964372"/>
            <a:ext cx="72899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ym typeface="Wingdings" panose="05000000000000000000" pitchFamily="2" charset="2"/>
              </a:rPr>
              <a:t>Reducing the RBL-threshold based on the current prediction coverage: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  <a:sym typeface="Wingdings" panose="05000000000000000000" pitchFamily="2" charset="2"/>
              </a:rPr>
              <a:t>Adjust RBL-threshold according to the RBL distribution of the application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xmlns="" id="{4A8A48A9-DB1A-473E-B76F-6CE785C42A0B}"/>
              </a:ext>
            </a:extLst>
          </p:cNvPr>
          <p:cNvSpPr txBox="1">
            <a:spLocks/>
          </p:cNvSpPr>
          <p:nvPr/>
        </p:nvSpPr>
        <p:spPr>
          <a:xfrm>
            <a:off x="684113" y="1799936"/>
            <a:ext cx="1926403" cy="3295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rgbClr val="00B0F0"/>
                </a:solidFill>
                <a:sym typeface="Wingdings" panose="05000000000000000000" pitchFamily="2" charset="2"/>
              </a:rPr>
              <a:t>Application </a:t>
            </a:r>
            <a:r>
              <a:rPr lang="en-US" sz="1600" b="1" i="1" dirty="0">
                <a:solidFill>
                  <a:srgbClr val="00B0F0"/>
                </a:solidFill>
                <a:latin typeface="+mj-lt"/>
                <a:cs typeface="Calibri" panose="020F0502020204030204" pitchFamily="34" charset="0"/>
                <a:sym typeface="Wingdings" panose="05000000000000000000" pitchFamily="2" charset="2"/>
              </a:rPr>
              <a:t>SCP</a:t>
            </a:r>
            <a:r>
              <a:rPr lang="en-US" sz="1600" b="1" dirty="0">
                <a:solidFill>
                  <a:srgbClr val="00B0F0"/>
                </a:solidFill>
                <a:sym typeface="Wingdings" panose="05000000000000000000" pitchFamily="2" charset="2"/>
              </a:rPr>
              <a:t>: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FA630AAD-D0C1-4210-AB96-FFFAF39EE2D0}"/>
              </a:ext>
            </a:extLst>
          </p:cNvPr>
          <p:cNvGrpSpPr/>
          <p:nvPr/>
        </p:nvGrpSpPr>
        <p:grpSpPr>
          <a:xfrm>
            <a:off x="6164188" y="3492199"/>
            <a:ext cx="1582775" cy="461666"/>
            <a:chOff x="-3522" y="4179234"/>
            <a:chExt cx="2058131" cy="261554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FB0A93BC-5FF4-4897-BDC5-F5DBD115C722}"/>
                </a:ext>
              </a:extLst>
            </p:cNvPr>
            <p:cNvSpPr txBox="1"/>
            <p:nvPr/>
          </p:nvSpPr>
          <p:spPr>
            <a:xfrm>
              <a:off x="234660" y="4179234"/>
              <a:ext cx="1819949" cy="261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RBL-threshold </a:t>
              </a:r>
            </a:p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(to drop request)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xmlns="" id="{3EDF9BF9-AE80-49BE-A494-F4AD9E7A3D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522" y="4320649"/>
              <a:ext cx="3087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EDFA5155-7508-4E6D-B292-599DD7959B06}"/>
              </a:ext>
            </a:extLst>
          </p:cNvPr>
          <p:cNvGrpSpPr/>
          <p:nvPr/>
        </p:nvGrpSpPr>
        <p:grpSpPr>
          <a:xfrm>
            <a:off x="792237" y="2590440"/>
            <a:ext cx="1710154" cy="646331"/>
            <a:chOff x="241242" y="4180433"/>
            <a:chExt cx="1710154" cy="64633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612E589F-0983-4D3A-B75D-566D70C799EF}"/>
                </a:ext>
              </a:extLst>
            </p:cNvPr>
            <p:cNvSpPr txBox="1"/>
            <p:nvPr/>
          </p:nvSpPr>
          <p:spPr>
            <a:xfrm>
              <a:off x="241242" y="4180433"/>
              <a:ext cx="15991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Normalized number of row activations</a:t>
              </a:r>
            </a:p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(</a:t>
              </a:r>
              <a:r>
                <a:rPr lang="en-US" sz="12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lower the better</a:t>
              </a:r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)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xmlns="" id="{CF09A336-7C47-4ECB-A73E-2ACE4A6D79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29313" y="4495939"/>
              <a:ext cx="222083" cy="766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xmlns="" id="{7B4F8B6F-2ABF-492D-9642-2A999B0AFC9D}"/>
              </a:ext>
            </a:extLst>
          </p:cNvPr>
          <p:cNvSpPr txBox="1">
            <a:spLocks/>
          </p:cNvSpPr>
          <p:nvPr/>
        </p:nvSpPr>
        <p:spPr>
          <a:xfrm>
            <a:off x="622145" y="4096763"/>
            <a:ext cx="7085753" cy="5937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0070C0"/>
                </a:solidFill>
                <a:sym typeface="Wingdings" panose="05000000000000000000" pitchFamily="2" charset="2"/>
              </a:rPr>
              <a:t>With same coverage:  </a:t>
            </a:r>
            <a:r>
              <a:rPr lang="en-US" sz="1800" b="1" dirty="0">
                <a:solidFill>
                  <a:srgbClr val="00B050"/>
                </a:solidFill>
                <a:sym typeface="Wingdings" panose="05000000000000000000" pitchFamily="2" charset="2"/>
              </a:rPr>
              <a:t>Lower RBL-threshold  Less Activations</a:t>
            </a:r>
            <a:endParaRPr lang="en-US" sz="1800" b="1" dirty="0">
              <a:solidFill>
                <a:srgbClr val="0070C0"/>
              </a:solidFill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919552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9875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/>
              <a:t>Value Prediction Unit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14212"/>
            <a:ext cx="2133600" cy="273844"/>
          </a:xfrm>
        </p:spPr>
        <p:txBody>
          <a:bodyPr/>
          <a:lstStyle/>
          <a:p>
            <a:fld id="{98ECD8BD-D1A9-4DC4-89AE-4427480F30AB}" type="slidenum">
              <a:rPr lang="en-US" smtClean="0"/>
              <a:t>22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72C10D0-102B-4C02-9483-7A078E910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80727"/>
            <a:ext cx="9441588" cy="20469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>
                <a:solidFill>
                  <a:srgbClr val="00B050"/>
                </a:solidFill>
                <a:sym typeface="Wingdings" panose="05000000000000000000" pitchFamily="2" charset="2"/>
              </a:rPr>
              <a:t>Prior works can further improve the prediction accuracy:</a:t>
            </a:r>
          </a:p>
          <a:p>
            <a:pPr marL="0" indent="0">
              <a:buNone/>
            </a:pPr>
            <a:r>
              <a:rPr lang="en-US" sz="1600" dirty="0">
                <a:sym typeface="Wingdings" panose="05000000000000000000" pitchFamily="2" charset="2"/>
              </a:rPr>
              <a:t>		Load Value Approximation (MICRO’14), Doppelganger (MICRO’15), </a:t>
            </a:r>
          </a:p>
          <a:p>
            <a:pPr marL="0" indent="0">
              <a:buNone/>
            </a:pPr>
            <a:r>
              <a:rPr lang="en-US" sz="1600" dirty="0">
                <a:sym typeface="Wingdings" panose="05000000000000000000" pitchFamily="2" charset="2"/>
              </a:rPr>
              <a:t>				RFVP (TACO’16), Bunker Cache (MICRO’16)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A5E94FE5-3A74-4248-B9BC-2A9642EA4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328" y="1355536"/>
            <a:ext cx="2219689" cy="22196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733E0E6-9430-4DA3-ACDA-E42E1941D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3250" y="1355536"/>
            <a:ext cx="2219689" cy="221968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5C04B8D-AE46-4DF2-987E-A137B8B7BC0D}"/>
              </a:ext>
            </a:extLst>
          </p:cNvPr>
          <p:cNvSpPr txBox="1"/>
          <p:nvPr/>
        </p:nvSpPr>
        <p:spPr>
          <a:xfrm>
            <a:off x="1940330" y="3529506"/>
            <a:ext cx="2827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Baseline Output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F3EDE59E-BDFC-416F-8C1A-095ED986D62B}"/>
              </a:ext>
            </a:extLst>
          </p:cNvPr>
          <p:cNvSpPr txBox="1"/>
          <p:nvPr/>
        </p:nvSpPr>
        <p:spPr>
          <a:xfrm>
            <a:off x="4359095" y="3529505"/>
            <a:ext cx="2827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Approximate Output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D3ABF2C-53F4-405A-9020-FCAFAF479C54}"/>
              </a:ext>
            </a:extLst>
          </p:cNvPr>
          <p:cNvSpPr/>
          <p:nvPr/>
        </p:nvSpPr>
        <p:spPr>
          <a:xfrm>
            <a:off x="333647" y="894948"/>
            <a:ext cx="8580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Our simple approach --- uses cache lines with closest addresses for approximation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69ADD1A0-69BA-4480-B4CB-2F3A5F6B82FB}"/>
              </a:ext>
            </a:extLst>
          </p:cNvPr>
          <p:cNvSpPr txBox="1"/>
          <p:nvPr/>
        </p:nvSpPr>
        <p:spPr>
          <a:xfrm>
            <a:off x="4359095" y="3529506"/>
            <a:ext cx="2827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Approximate Output</a:t>
            </a:r>
          </a:p>
        </p:txBody>
      </p:sp>
    </p:spTree>
    <p:extLst>
      <p:ext uri="{BB962C8B-B14F-4D97-AF65-F5344CB8AC3E}">
        <p14:creationId xmlns:p14="http://schemas.microsoft.com/office/powerpoint/2010/main" val="98037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3" grpId="0"/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b="1" dirty="0"/>
              <a:t>Outline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6F53B24-1E1F-470E-927C-D5BC40E00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Background &amp; Motivation</a:t>
            </a:r>
          </a:p>
          <a:p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Design of AMS &amp; DMS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080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b="1" dirty="0"/>
              <a:t>Evaluation Methodology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24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052F4328-DCBC-4399-9B89-2BD185376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349" y="1047444"/>
            <a:ext cx="10972800" cy="3716248"/>
          </a:xfrm>
        </p:spPr>
        <p:txBody>
          <a:bodyPr>
            <a:normAutofit lnSpcReduction="10000"/>
          </a:bodyPr>
          <a:lstStyle/>
          <a:p>
            <a:r>
              <a:rPr lang="en-US" sz="1600" dirty="0"/>
              <a:t>Evaluated using </a:t>
            </a:r>
            <a:r>
              <a:rPr lang="en-US" sz="1600" b="1" dirty="0"/>
              <a:t>GPGPU-Sim </a:t>
            </a:r>
            <a:r>
              <a:rPr lang="en-US" sz="1600" dirty="0"/>
              <a:t>-- a cycle accurate GPGPU simulator</a:t>
            </a:r>
          </a:p>
          <a:p>
            <a:endParaRPr lang="en-US" sz="1600" b="1" dirty="0"/>
          </a:p>
          <a:p>
            <a:r>
              <a:rPr lang="en-US" sz="1600" dirty="0"/>
              <a:t>Baseline Configuration</a:t>
            </a:r>
          </a:p>
          <a:p>
            <a:pPr lvl="1"/>
            <a:r>
              <a:rPr lang="en-US" sz="1600" dirty="0"/>
              <a:t>30 SMs, 32-SIMT Lanes, 32 Threads/Warp, 48 Warps/SM</a:t>
            </a:r>
          </a:p>
          <a:p>
            <a:pPr lvl="1"/>
            <a:r>
              <a:rPr lang="en-US" sz="1600" dirty="0"/>
              <a:t>16KB L1 (4-way, 128B Cache Block) + 32KB Shared Memory per SM</a:t>
            </a:r>
          </a:p>
          <a:p>
            <a:pPr lvl="1"/>
            <a:r>
              <a:rPr lang="en-US" sz="1600" dirty="0"/>
              <a:t>256KB L2 (8-way, 128B Cache Block) per Memory Partition</a:t>
            </a:r>
          </a:p>
          <a:p>
            <a:pPr lvl="1"/>
            <a:r>
              <a:rPr lang="en-US" sz="1600" dirty="0"/>
              <a:t>6 GDDR5 Memory Partitions, 16 Banks/Partition, </a:t>
            </a:r>
            <a:r>
              <a:rPr lang="en-US" sz="1600" b="1" dirty="0"/>
              <a:t>FR-FCFS</a:t>
            </a:r>
            <a:r>
              <a:rPr lang="en-US" sz="1600" dirty="0"/>
              <a:t>, </a:t>
            </a:r>
            <a:r>
              <a:rPr lang="en-US" sz="1600" b="1" dirty="0"/>
              <a:t>Open-row policy</a:t>
            </a:r>
          </a:p>
          <a:p>
            <a:pPr lvl="1"/>
            <a:r>
              <a:rPr lang="en-US" sz="1600" dirty="0"/>
              <a:t>1 Crossbar/Direction </a:t>
            </a:r>
          </a:p>
          <a:p>
            <a:pPr lvl="1"/>
            <a:endParaRPr lang="en-US" sz="1600" dirty="0"/>
          </a:p>
          <a:p>
            <a:r>
              <a:rPr lang="en-US" sz="1600" dirty="0"/>
              <a:t>Workloads -- 20 Applications</a:t>
            </a:r>
          </a:p>
          <a:p>
            <a:pPr lvl="1"/>
            <a:r>
              <a:rPr lang="en-US" sz="1600" dirty="0"/>
              <a:t>From CUDA SDK, </a:t>
            </a:r>
            <a:r>
              <a:rPr lang="en-US" sz="1600" dirty="0" err="1"/>
              <a:t>Polybench</a:t>
            </a:r>
            <a:r>
              <a:rPr lang="en-US" sz="1600" dirty="0"/>
              <a:t> and </a:t>
            </a:r>
            <a:r>
              <a:rPr lang="en-US" sz="1600" dirty="0" err="1"/>
              <a:t>Axbench</a:t>
            </a:r>
            <a:endParaRPr lang="en-US" sz="1600" dirty="0"/>
          </a:p>
          <a:p>
            <a:pPr lvl="1"/>
            <a:r>
              <a:rPr lang="en-US" sz="1600" dirty="0"/>
              <a:t>Divided into different groups based on their characteristics</a:t>
            </a:r>
          </a:p>
          <a:p>
            <a:pPr lvl="1"/>
            <a:r>
              <a:rPr lang="en-US" sz="1600" dirty="0"/>
              <a:t>Contains both Error-tolerant and Non-error-tolerant applications</a:t>
            </a:r>
          </a:p>
        </p:txBody>
      </p:sp>
    </p:spTree>
    <p:extLst>
      <p:ext uri="{BB962C8B-B14F-4D97-AF65-F5344CB8AC3E}">
        <p14:creationId xmlns:p14="http://schemas.microsoft.com/office/powerpoint/2010/main" val="11543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978" y="64828"/>
            <a:ext cx="8536837" cy="857250"/>
          </a:xfrm>
        </p:spPr>
        <p:txBody>
          <a:bodyPr>
            <a:noAutofit/>
          </a:bodyPr>
          <a:lstStyle/>
          <a:p>
            <a:pPr algn="l"/>
            <a:r>
              <a:rPr lang="en-US" sz="2600" b="1" dirty="0"/>
              <a:t>Error Tolerant Applications: Row Energy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24175" y="4767263"/>
            <a:ext cx="289560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353175" y="4767263"/>
            <a:ext cx="2133600" cy="273844"/>
          </a:xfrm>
        </p:spPr>
        <p:txBody>
          <a:bodyPr/>
          <a:lstStyle/>
          <a:p>
            <a:fld id="{98ECD8BD-D1A9-4DC4-89AE-4427480F30AB}" type="slidenum">
              <a:rPr lang="en-US" smtClean="0"/>
              <a:t>25</a:t>
            </a:fld>
            <a:endParaRPr lang="en-US" dirty="0"/>
          </a:p>
        </p:txBody>
      </p:sp>
      <p:pic>
        <p:nvPicPr>
          <p:cNvPr id="6" name="Picture 5" descr="A pencil and paper&#10;&#10;Description automatically generated">
            <a:extLst>
              <a:ext uri="{FF2B5EF4-FFF2-40B4-BE49-F238E27FC236}">
                <a16:creationId xmlns:a16="http://schemas.microsoft.com/office/drawing/2014/main" xmlns="" id="{50C23DCC-10E9-400A-B6AC-C1D725C87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732" y="1103695"/>
            <a:ext cx="7241711" cy="22561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65BDAE66-FD3A-4625-BCBD-2B869F1FB8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732" y="828081"/>
            <a:ext cx="7158802" cy="266647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xmlns="" id="{96E342FD-1434-4E4C-AFC5-2049039C2626}"/>
              </a:ext>
            </a:extLst>
          </p:cNvPr>
          <p:cNvSpPr txBox="1">
            <a:spLocks/>
          </p:cNvSpPr>
          <p:nvPr/>
        </p:nvSpPr>
        <p:spPr>
          <a:xfrm>
            <a:off x="487176" y="3667914"/>
            <a:ext cx="2295658" cy="12558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ym typeface="Wingdings" panose="05000000000000000000" pitchFamily="2" charset="2"/>
              </a:rPr>
              <a:t>Static-DMS: 8%</a:t>
            </a:r>
          </a:p>
          <a:p>
            <a:r>
              <a:rPr lang="en-US" sz="1600" dirty="0" err="1">
                <a:sym typeface="Wingdings" panose="05000000000000000000" pitchFamily="2" charset="2"/>
              </a:rPr>
              <a:t>Dyn</a:t>
            </a:r>
            <a:r>
              <a:rPr lang="en-US" sz="1600" dirty="0">
                <a:sym typeface="Wingdings" panose="05000000000000000000" pitchFamily="2" charset="2"/>
              </a:rPr>
              <a:t>-DMS: 12%</a:t>
            </a:r>
          </a:p>
          <a:p>
            <a:r>
              <a:rPr lang="en-US" sz="1600" dirty="0">
                <a:sym typeface="Wingdings" panose="05000000000000000000" pitchFamily="2" charset="2"/>
              </a:rPr>
              <a:t>Static-AMS: 33%</a:t>
            </a:r>
          </a:p>
          <a:p>
            <a:r>
              <a:rPr lang="en-US" sz="1600" dirty="0" err="1">
                <a:sym typeface="Wingdings" panose="05000000000000000000" pitchFamily="2" charset="2"/>
              </a:rPr>
              <a:t>Dyn</a:t>
            </a:r>
            <a:r>
              <a:rPr lang="en-US" sz="1600" dirty="0">
                <a:sym typeface="Wingdings" panose="05000000000000000000" pitchFamily="2" charset="2"/>
              </a:rPr>
              <a:t>-AMS: 33%</a:t>
            </a:r>
          </a:p>
          <a:p>
            <a:pPr marL="0" indent="0">
              <a:buNone/>
            </a:pPr>
            <a:endParaRPr lang="en-US" sz="1600" dirty="0">
              <a:sym typeface="Wingdings" panose="05000000000000000000" pitchFamily="2" charset="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ACFB2020-AE66-47F1-B6B2-100D02983FE3}"/>
              </a:ext>
            </a:extLst>
          </p:cNvPr>
          <p:cNvSpPr/>
          <p:nvPr/>
        </p:nvSpPr>
        <p:spPr>
          <a:xfrm>
            <a:off x="2760677" y="3662988"/>
            <a:ext cx="22053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Applications with 10% coverage: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Static-AMS:  7%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Dyn</a:t>
            </a:r>
            <a:r>
              <a:rPr lang="en-US" sz="1600" dirty="0"/>
              <a:t>-AMS: 11%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A7F5961E-1B66-4E2F-8C31-AD05AFB22400}"/>
              </a:ext>
            </a:extLst>
          </p:cNvPr>
          <p:cNvSpPr/>
          <p:nvPr/>
        </p:nvSpPr>
        <p:spPr>
          <a:xfrm>
            <a:off x="5420059" y="3759216"/>
            <a:ext cx="33137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Static-DMS &amp; Static-AMS: </a:t>
            </a:r>
            <a:r>
              <a:rPr lang="en-US" sz="1600" dirty="0"/>
              <a:t>42%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ym typeface="Wingdings" panose="05000000000000000000" pitchFamily="2" charset="2"/>
              </a:rPr>
              <a:t>Dyn</a:t>
            </a:r>
            <a:r>
              <a:rPr lang="en-US" sz="1600" dirty="0">
                <a:sym typeface="Wingdings" panose="05000000000000000000" pitchFamily="2" charset="2"/>
              </a:rPr>
              <a:t>-DMS &amp; </a:t>
            </a:r>
            <a:r>
              <a:rPr lang="en-US" sz="1600" dirty="0" err="1">
                <a:sym typeface="Wingdings" panose="05000000000000000000" pitchFamily="2" charset="2"/>
              </a:rPr>
              <a:t>Dyn</a:t>
            </a:r>
            <a:r>
              <a:rPr lang="en-US" sz="1600" dirty="0">
                <a:sym typeface="Wingdings" panose="05000000000000000000" pitchFamily="2" charset="2"/>
              </a:rPr>
              <a:t>-AMS: </a:t>
            </a:r>
            <a:r>
              <a:rPr lang="en-US" sz="1600" dirty="0"/>
              <a:t>44%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xmlns="" id="{90611BA2-1B43-43C3-B612-6CA024984451}"/>
              </a:ext>
            </a:extLst>
          </p:cNvPr>
          <p:cNvSpPr/>
          <p:nvPr/>
        </p:nvSpPr>
        <p:spPr>
          <a:xfrm>
            <a:off x="7814609" y="1366029"/>
            <a:ext cx="195729" cy="166809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xmlns="" id="{D805DD0C-F24B-47E0-9BCB-FCF56BF5C1EE}"/>
              </a:ext>
            </a:extLst>
          </p:cNvPr>
          <p:cNvSpPr/>
          <p:nvPr/>
        </p:nvSpPr>
        <p:spPr>
          <a:xfrm>
            <a:off x="7973517" y="1779702"/>
            <a:ext cx="190607" cy="125441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xmlns="" id="{E7C3C407-8746-4807-A481-025056B58E2E}"/>
              </a:ext>
            </a:extLst>
          </p:cNvPr>
          <p:cNvSpPr/>
          <p:nvPr/>
        </p:nvSpPr>
        <p:spPr>
          <a:xfrm>
            <a:off x="8115028" y="1963809"/>
            <a:ext cx="190607" cy="1070311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3D871417-77C2-4977-9D86-ACA737692129}"/>
              </a:ext>
            </a:extLst>
          </p:cNvPr>
          <p:cNvSpPr/>
          <p:nvPr/>
        </p:nvSpPr>
        <p:spPr>
          <a:xfrm>
            <a:off x="1102902" y="811926"/>
            <a:ext cx="1866533" cy="307009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xmlns="" id="{077E3DF9-FD08-4B55-88AA-0004A7CFE0EF}"/>
              </a:ext>
            </a:extLst>
          </p:cNvPr>
          <p:cNvSpPr/>
          <p:nvPr/>
        </p:nvSpPr>
        <p:spPr>
          <a:xfrm>
            <a:off x="2957162" y="819291"/>
            <a:ext cx="1817356" cy="307009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B3F2EC3B-6BE4-4142-BD5F-AC89B9C2EAD1}"/>
              </a:ext>
            </a:extLst>
          </p:cNvPr>
          <p:cNvSpPr/>
          <p:nvPr/>
        </p:nvSpPr>
        <p:spPr>
          <a:xfrm>
            <a:off x="4762245" y="810783"/>
            <a:ext cx="3484016" cy="307009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xmlns="" id="{009FB825-DDC7-4470-94DC-968F80DD6973}"/>
              </a:ext>
            </a:extLst>
          </p:cNvPr>
          <p:cNvSpPr txBox="1">
            <a:spLocks/>
          </p:cNvSpPr>
          <p:nvPr/>
        </p:nvSpPr>
        <p:spPr>
          <a:xfrm>
            <a:off x="334109" y="3327823"/>
            <a:ext cx="2182025" cy="3400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Individual schemes: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xmlns="" id="{24ED1D80-905C-4DE6-87C4-4284D09A1661}"/>
              </a:ext>
            </a:extLst>
          </p:cNvPr>
          <p:cNvSpPr txBox="1">
            <a:spLocks/>
          </p:cNvSpPr>
          <p:nvPr/>
        </p:nvSpPr>
        <p:spPr>
          <a:xfrm>
            <a:off x="4970930" y="3327823"/>
            <a:ext cx="2182025" cy="3400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Combined schemes: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xmlns="" id="{71B1D04D-F1B2-4776-8802-04F96965CCE3}"/>
              </a:ext>
            </a:extLst>
          </p:cNvPr>
          <p:cNvSpPr/>
          <p:nvPr/>
        </p:nvSpPr>
        <p:spPr>
          <a:xfrm>
            <a:off x="1365200" y="1235218"/>
            <a:ext cx="3667068" cy="2047449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xmlns="" id="{8F3566BA-79C6-48DC-AE0F-1FF219957D9F}"/>
              </a:ext>
            </a:extLst>
          </p:cNvPr>
          <p:cNvSpPr/>
          <p:nvPr/>
        </p:nvSpPr>
        <p:spPr>
          <a:xfrm>
            <a:off x="7856916" y="1170182"/>
            <a:ext cx="124405" cy="17265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xmlns="" id="{A681B56C-2AB4-4C0E-A497-AA168D34D3D4}"/>
              </a:ext>
            </a:extLst>
          </p:cNvPr>
          <p:cNvSpPr/>
          <p:nvPr/>
        </p:nvSpPr>
        <p:spPr>
          <a:xfrm>
            <a:off x="8009316" y="1580716"/>
            <a:ext cx="124405" cy="17265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xmlns="" id="{233193DF-F2A4-4507-A09B-4908CEE132DB}"/>
              </a:ext>
            </a:extLst>
          </p:cNvPr>
          <p:cNvSpPr/>
          <p:nvPr/>
        </p:nvSpPr>
        <p:spPr>
          <a:xfrm>
            <a:off x="8154265" y="1769027"/>
            <a:ext cx="124405" cy="17265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xmlns="" id="{CD6FF409-D7A7-42FC-A605-A85AE79F3658}"/>
              </a:ext>
            </a:extLst>
          </p:cNvPr>
          <p:cNvSpPr/>
          <p:nvPr/>
        </p:nvSpPr>
        <p:spPr>
          <a:xfrm>
            <a:off x="6526677" y="2571194"/>
            <a:ext cx="124405" cy="17265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xmlns="" id="{90843104-D7C9-408D-A018-8D2BF238ADF3}"/>
              </a:ext>
            </a:extLst>
          </p:cNvPr>
          <p:cNvSpPr/>
          <p:nvPr/>
        </p:nvSpPr>
        <p:spPr>
          <a:xfrm>
            <a:off x="7076923" y="1717337"/>
            <a:ext cx="124405" cy="17265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xmlns="" id="{3F4F24DD-2551-435C-A96B-03438457C131}"/>
              </a:ext>
            </a:extLst>
          </p:cNvPr>
          <p:cNvSpPr/>
          <p:nvPr/>
        </p:nvSpPr>
        <p:spPr>
          <a:xfrm>
            <a:off x="7628108" y="1764633"/>
            <a:ext cx="124405" cy="17265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784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6" grpId="0" animBg="1"/>
      <p:bldP spid="26" grpId="1" animBg="1"/>
      <p:bldP spid="27" grpId="0" animBg="1"/>
      <p:bldP spid="15" grpId="0" animBg="1"/>
      <p:bldP spid="15" grpId="1" animBg="1"/>
      <p:bldP spid="16" grpId="0" animBg="1"/>
      <p:bldP spid="16" grpId="1" animBg="1"/>
      <p:bldP spid="21" grpId="0" animBg="1"/>
      <p:bldP spid="29" grpId="0" animBg="1"/>
      <p:bldP spid="29" grpId="1" animBg="1"/>
      <p:bldP spid="9" grpId="0" animBg="1"/>
      <p:bldP spid="9" grpId="1" animBg="1"/>
      <p:bldP spid="30" grpId="0" animBg="1"/>
      <p:bldP spid="30" grpId="1" animBg="1"/>
      <p:bldP spid="31" grpId="0" animBg="1"/>
      <p:bldP spid="32" grpId="0" animBg="1"/>
      <p:bldP spid="33" grpId="0" animBg="1"/>
      <p:bldP spid="3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05979"/>
            <a:ext cx="8156309" cy="857250"/>
          </a:xfrm>
        </p:spPr>
        <p:txBody>
          <a:bodyPr>
            <a:noAutofit/>
          </a:bodyPr>
          <a:lstStyle/>
          <a:p>
            <a:pPr algn="l"/>
            <a:r>
              <a:rPr lang="en-US" sz="2600" b="1" dirty="0"/>
              <a:t>Error-tolerant Applications: IPC &amp; Error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26</a:t>
            </a:fld>
            <a:endParaRPr lang="en-US"/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A857A8E9-22C4-4E49-A58E-8133639E0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593" y="3520997"/>
            <a:ext cx="4908074" cy="10183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8C84239-1B98-4D35-9131-C899FB50A0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961" y="1077586"/>
            <a:ext cx="6175271" cy="230013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B0D2E1EC-57A6-4880-B449-B7C86CF907C8}"/>
              </a:ext>
            </a:extLst>
          </p:cNvPr>
          <p:cNvSpPr txBox="1">
            <a:spLocks/>
          </p:cNvSpPr>
          <p:nvPr/>
        </p:nvSpPr>
        <p:spPr>
          <a:xfrm>
            <a:off x="181151" y="3382188"/>
            <a:ext cx="1958182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Application Error:</a:t>
            </a:r>
          </a:p>
        </p:txBody>
      </p:sp>
      <p:pic>
        <p:nvPicPr>
          <p:cNvPr id="12" name="Picture 11" descr="A picture containing writing implement, stationary, pencil&#10;&#10;Description automatically generated">
            <a:extLst>
              <a:ext uri="{FF2B5EF4-FFF2-40B4-BE49-F238E27FC236}">
                <a16:creationId xmlns:a16="http://schemas.microsoft.com/office/drawing/2014/main" xmlns="" id="{481E8C7B-C015-4FD4-BBBA-31B9DBA11B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6592" y="1401819"/>
            <a:ext cx="4908075" cy="1925210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6B78FD2D-564D-4D67-9047-CF85910C6A64}"/>
              </a:ext>
            </a:extLst>
          </p:cNvPr>
          <p:cNvSpPr txBox="1">
            <a:spLocks/>
          </p:cNvSpPr>
          <p:nvPr/>
        </p:nvSpPr>
        <p:spPr>
          <a:xfrm>
            <a:off x="406450" y="1400433"/>
            <a:ext cx="1507583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Performance: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F96E60D0-2319-42A9-BA05-65BA629E4D8B}"/>
              </a:ext>
            </a:extLst>
          </p:cNvPr>
          <p:cNvGrpSpPr/>
          <p:nvPr/>
        </p:nvGrpSpPr>
        <p:grpSpPr>
          <a:xfrm>
            <a:off x="7011122" y="1640005"/>
            <a:ext cx="1471594" cy="276999"/>
            <a:chOff x="-3521" y="4233199"/>
            <a:chExt cx="1926879" cy="15693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E356CB25-7DFC-4DF0-9D2C-A1CE86B05C0F}"/>
                </a:ext>
              </a:extLst>
            </p:cNvPr>
            <p:cNvSpPr txBox="1"/>
            <p:nvPr/>
          </p:nvSpPr>
          <p:spPr>
            <a:xfrm>
              <a:off x="241855" y="4233199"/>
              <a:ext cx="1681503" cy="156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95% Threshold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xmlns="" id="{AE38D81F-471A-4958-8480-25697B5F42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521" y="4320649"/>
              <a:ext cx="3087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31C1FAEF-0A80-4B2A-AE42-7240A062B789}"/>
              </a:ext>
            </a:extLst>
          </p:cNvPr>
          <p:cNvGrpSpPr/>
          <p:nvPr/>
        </p:nvGrpSpPr>
        <p:grpSpPr>
          <a:xfrm>
            <a:off x="7011122" y="3753163"/>
            <a:ext cx="1471594" cy="276999"/>
            <a:chOff x="-3521" y="4233199"/>
            <a:chExt cx="1926879" cy="1569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E3281F22-5517-48D4-BD7B-5F485B975532}"/>
                </a:ext>
              </a:extLst>
            </p:cNvPr>
            <p:cNvSpPr txBox="1"/>
            <p:nvPr/>
          </p:nvSpPr>
          <p:spPr>
            <a:xfrm>
              <a:off x="241855" y="4233199"/>
              <a:ext cx="1681503" cy="156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20% Threshold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xmlns="" id="{551E4CAD-A46E-44A1-9174-70FA9C2B3A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521" y="4320649"/>
              <a:ext cx="3087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2443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05979"/>
            <a:ext cx="8229601" cy="857250"/>
          </a:xfrm>
        </p:spPr>
        <p:txBody>
          <a:bodyPr>
            <a:noAutofit/>
          </a:bodyPr>
          <a:lstStyle/>
          <a:p>
            <a:pPr algn="l"/>
            <a:r>
              <a:rPr lang="en-US" sz="2600" b="1" dirty="0"/>
              <a:t>Non-error-tolerant Applications: Row Energy &amp; IPC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xmlns="" id="{491CCF0D-8C80-4F8C-8DEE-1D2690238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208" y="1550784"/>
            <a:ext cx="5153914" cy="272892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EBDD10F-938B-4C96-8BBC-091F01BB770F}"/>
              </a:ext>
            </a:extLst>
          </p:cNvPr>
          <p:cNvSpPr txBox="1">
            <a:spLocks/>
          </p:cNvSpPr>
          <p:nvPr/>
        </p:nvSpPr>
        <p:spPr>
          <a:xfrm>
            <a:off x="524580" y="1072052"/>
            <a:ext cx="6657972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Non-error-tolerant Applications can run in Delay-only mode:</a:t>
            </a:r>
            <a:endParaRPr lang="en-US" sz="1600" b="1" dirty="0">
              <a:sym typeface="Wingdings" panose="05000000000000000000" pitchFamily="2" charset="2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94FD3E65-86D4-4271-B3CE-40471999994B}"/>
              </a:ext>
            </a:extLst>
          </p:cNvPr>
          <p:cNvSpPr/>
          <p:nvPr/>
        </p:nvSpPr>
        <p:spPr>
          <a:xfrm>
            <a:off x="1915728" y="1731156"/>
            <a:ext cx="682539" cy="2235784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BAF52BED-D5ED-4F8E-85DF-5F41C28CC013}"/>
              </a:ext>
            </a:extLst>
          </p:cNvPr>
          <p:cNvGrpSpPr/>
          <p:nvPr/>
        </p:nvGrpSpPr>
        <p:grpSpPr>
          <a:xfrm>
            <a:off x="7092502" y="1905866"/>
            <a:ext cx="1471594" cy="276999"/>
            <a:chOff x="-3521" y="4233199"/>
            <a:chExt cx="1926879" cy="1569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9808477F-FBDF-4C7C-A39B-D8B9B0BCE363}"/>
                </a:ext>
              </a:extLst>
            </p:cNvPr>
            <p:cNvSpPr txBox="1"/>
            <p:nvPr/>
          </p:nvSpPr>
          <p:spPr>
            <a:xfrm>
              <a:off x="241855" y="4233199"/>
              <a:ext cx="1681503" cy="156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95% Threshold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xmlns="" id="{D9F484BE-0A2B-4CA2-A3B5-2AE1C90D4A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521" y="4320649"/>
              <a:ext cx="3087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17740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12A8E9-A9AA-4A05-A0B0-2D3DE9F12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4477"/>
            <a:ext cx="8229600" cy="857250"/>
          </a:xfrm>
        </p:spPr>
        <p:txBody>
          <a:bodyPr>
            <a:normAutofit/>
          </a:bodyPr>
          <a:lstStyle/>
          <a:p>
            <a:r>
              <a:rPr lang="en-US" sz="3000" b="1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77E0C7-69BB-4039-ABEA-192067AB6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438" y="700155"/>
            <a:ext cx="8229600" cy="416938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600" b="1" u="sng" dirty="0">
                <a:sym typeface="Wingdings" panose="05000000000000000000" pitchFamily="2" charset="2"/>
              </a:rPr>
              <a:t>Problem:</a:t>
            </a:r>
            <a:r>
              <a:rPr lang="en-US" sz="1600" dirty="0">
                <a:sym typeface="Wingdings" panose="05000000000000000000" pitchFamily="2" charset="2"/>
              </a:rPr>
              <a:t> GPU memory energy consumption</a:t>
            </a:r>
          </a:p>
          <a:p>
            <a:pPr marL="0" indent="0" algn="just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r>
              <a:rPr lang="en-US" sz="1600" b="1" u="sng" dirty="0">
                <a:sym typeface="Wingdings" panose="05000000000000000000" pitchFamily="2" charset="2"/>
              </a:rPr>
              <a:t>Goal:</a:t>
            </a:r>
            <a:r>
              <a:rPr lang="en-US" sz="1600" dirty="0">
                <a:sym typeface="Wingdings" panose="05000000000000000000" pitchFamily="2" charset="2"/>
              </a:rPr>
              <a:t> Improving the Row Buffer Locality</a:t>
            </a:r>
          </a:p>
          <a:p>
            <a:pPr marL="0" indent="0" algn="just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r>
              <a:rPr lang="en-US" sz="1600" b="1" u="sng" dirty="0">
                <a:sym typeface="Wingdings" panose="05000000000000000000" pitchFamily="2" charset="2"/>
              </a:rPr>
              <a:t>Contributions:</a:t>
            </a:r>
            <a:r>
              <a:rPr lang="en-US" sz="1600" dirty="0">
                <a:sym typeface="Wingdings" panose="05000000000000000000" pitchFamily="2" charset="2"/>
              </a:rPr>
              <a:t> </a:t>
            </a:r>
          </a:p>
          <a:p>
            <a:r>
              <a:rPr lang="en-US" sz="1600" dirty="0">
                <a:sym typeface="Wingdings" panose="05000000000000000000" pitchFamily="2" charset="2"/>
              </a:rPr>
              <a:t>Lazy Memory Scheduler</a:t>
            </a:r>
          </a:p>
          <a:p>
            <a:pPr lvl="1"/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Delayed Memory Scheduling (DMS):</a:t>
            </a:r>
            <a:r>
              <a:rPr lang="en-US" sz="1600" dirty="0">
                <a:sym typeface="Wingdings" panose="05000000000000000000" pitchFamily="2" charset="2"/>
              </a:rPr>
              <a:t> </a:t>
            </a:r>
            <a:r>
              <a:rPr lang="en-US" sz="1600" dirty="0"/>
              <a:t>delaying the scheduling of memory requests can significantly improve the overall row buffer locality</a:t>
            </a:r>
          </a:p>
          <a:p>
            <a:pPr lvl="1"/>
            <a:endParaRPr lang="en-US" sz="1600" dirty="0"/>
          </a:p>
          <a:p>
            <a:pPr lvl="1"/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Approximate Memory Scheduling (AMS): </a:t>
            </a:r>
            <a:r>
              <a:rPr lang="en-US" sz="1600" dirty="0">
                <a:sym typeface="Wingdings" panose="05000000000000000000" pitchFamily="2" charset="2"/>
              </a:rPr>
              <a:t>approximating a small fraction of memory requests can  reduce a  large  fraction  of  row  activations  (i.e.,  there  is non-uniform reuse of row buffers)</a:t>
            </a:r>
          </a:p>
          <a:p>
            <a:endParaRPr lang="en-US" sz="1600" b="1" dirty="0">
              <a:sym typeface="Wingdings" panose="05000000000000000000" pitchFamily="2" charset="2"/>
            </a:endParaRPr>
          </a:p>
          <a:p>
            <a:r>
              <a:rPr lang="en-US" sz="1600" dirty="0">
                <a:sym typeface="Wingdings" panose="05000000000000000000" pitchFamily="2" charset="2"/>
              </a:rPr>
              <a:t>Lazy Memory Scheduler reduces row energy by </a:t>
            </a:r>
            <a:r>
              <a:rPr lang="en-US" sz="1600" dirty="0">
                <a:solidFill>
                  <a:srgbClr val="00B050"/>
                </a:solidFill>
                <a:sym typeface="Wingdings" panose="05000000000000000000" pitchFamily="2" charset="2"/>
              </a:rPr>
              <a:t>44%</a:t>
            </a:r>
            <a:r>
              <a:rPr lang="en-US" sz="1600" dirty="0">
                <a:sym typeface="Wingdings" panose="05000000000000000000" pitchFamily="2" charset="2"/>
              </a:rPr>
              <a:t> with less  than  </a:t>
            </a:r>
            <a:r>
              <a:rPr lang="en-US" sz="1600" dirty="0">
                <a:solidFill>
                  <a:srgbClr val="00B050"/>
                </a:solidFill>
                <a:sym typeface="Wingdings" panose="05000000000000000000" pitchFamily="2" charset="2"/>
              </a:rPr>
              <a:t>1%</a:t>
            </a:r>
            <a:r>
              <a:rPr lang="en-US" sz="1600" dirty="0">
                <a:sym typeface="Wingdings" panose="05000000000000000000" pitchFamily="2" charset="2"/>
              </a:rPr>
              <a:t>  IPC  loss across a variety of GPGPU applications</a:t>
            </a:r>
            <a:endParaRPr lang="en-US" sz="1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FC5EDB3-B485-4F39-A5BA-E0934B1C6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105D91E-08F6-452F-B8DA-DE46228C3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14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1BC21972-B3C4-415F-8E96-C51BF5CDBC4B}"/>
              </a:ext>
            </a:extLst>
          </p:cNvPr>
          <p:cNvSpPr/>
          <p:nvPr/>
        </p:nvSpPr>
        <p:spPr>
          <a:xfrm>
            <a:off x="0" y="-57150"/>
            <a:ext cx="9144000" cy="520064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xmlns="" id="{1654ACE3-5775-48F9-BB49-2AAC83B14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527446"/>
            <a:ext cx="6858000" cy="4114800"/>
          </a:xfrm>
        </p:spPr>
        <p:txBody>
          <a:bodyPr anchor="ctr">
            <a:normAutofit/>
          </a:bodyPr>
          <a:lstStyle/>
          <a:p>
            <a:r>
              <a:rPr lang="en-US" sz="6000" b="1" dirty="0"/>
              <a:t>Thank You!</a:t>
            </a:r>
            <a:br>
              <a:rPr lang="en-US" sz="6000" b="1" dirty="0"/>
            </a:b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6000" b="1" dirty="0"/>
              <a:t>Questions?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B2ECEEFE-2D66-4C78-92BE-0BBDBCCC432B}"/>
              </a:ext>
            </a:extLst>
          </p:cNvPr>
          <p:cNvSpPr txBox="1"/>
          <p:nvPr/>
        </p:nvSpPr>
        <p:spPr>
          <a:xfrm>
            <a:off x="0" y="463454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We acknowledge the support of the National Science Foundation (NSF) grants (#1657336, #1717532 and #1750667)</a:t>
            </a:r>
          </a:p>
        </p:txBody>
      </p:sp>
    </p:spTree>
    <p:extLst>
      <p:ext uri="{BB962C8B-B14F-4D97-AF65-F5344CB8AC3E}">
        <p14:creationId xmlns:p14="http://schemas.microsoft.com/office/powerpoint/2010/main" val="2880945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/>
              <a:t>Source of Memory Energy Consumption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3</a:t>
            </a:fld>
            <a:endParaRPr lang="en-US"/>
          </a:p>
        </p:txBody>
      </p:sp>
      <p:sp>
        <p:nvSpPr>
          <p:cNvPr id="19" name="Arrow: Curved Right 18">
            <a:extLst>
              <a:ext uri="{FF2B5EF4-FFF2-40B4-BE49-F238E27FC236}">
                <a16:creationId xmlns:a16="http://schemas.microsoft.com/office/drawing/2014/main" xmlns="" id="{7E321FDC-3493-44D8-9216-02A547E01633}"/>
              </a:ext>
            </a:extLst>
          </p:cNvPr>
          <p:cNvSpPr/>
          <p:nvPr/>
        </p:nvSpPr>
        <p:spPr>
          <a:xfrm>
            <a:off x="1602765" y="2843149"/>
            <a:ext cx="363096" cy="665800"/>
          </a:xfrm>
          <a:prstGeom prst="curved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Arrow: Curved Right 19">
            <a:extLst>
              <a:ext uri="{FF2B5EF4-FFF2-40B4-BE49-F238E27FC236}">
                <a16:creationId xmlns:a16="http://schemas.microsoft.com/office/drawing/2014/main" xmlns="" id="{7BB8E87D-28B3-4503-8604-E0DC26E8F28F}"/>
              </a:ext>
            </a:extLst>
          </p:cNvPr>
          <p:cNvSpPr/>
          <p:nvPr/>
        </p:nvSpPr>
        <p:spPr>
          <a:xfrm rot="10800000">
            <a:off x="3346499" y="2817336"/>
            <a:ext cx="363096" cy="665800"/>
          </a:xfrm>
          <a:prstGeom prst="curved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xmlns="" id="{D70496B4-F48B-4316-8FD5-C6CB3F0DD551}"/>
              </a:ext>
            </a:extLst>
          </p:cNvPr>
          <p:cNvSpPr txBox="1">
            <a:spLocks/>
          </p:cNvSpPr>
          <p:nvPr/>
        </p:nvSpPr>
        <p:spPr>
          <a:xfrm>
            <a:off x="3667331" y="1333085"/>
            <a:ext cx="5090096" cy="9123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b="1" i="1" dirty="0">
                <a:solidFill>
                  <a:srgbClr val="0070C0"/>
                </a:solidFill>
                <a:sym typeface="Wingdings" panose="05000000000000000000" pitchFamily="2" charset="2"/>
              </a:rPr>
              <a:t>Row Buffer Locality (RBL) = </a:t>
            </a:r>
          </a:p>
          <a:p>
            <a:pPr marL="0" indent="0" algn="ctr">
              <a:buNone/>
            </a:pPr>
            <a:r>
              <a:rPr lang="en-US" sz="1800" b="1" i="1" dirty="0">
                <a:solidFill>
                  <a:srgbClr val="0070C0"/>
                </a:solidFill>
                <a:sym typeface="Wingdings" panose="05000000000000000000" pitchFamily="2" charset="2"/>
              </a:rPr>
              <a:t># Row Buffer Data Reuse </a:t>
            </a:r>
            <a:r>
              <a:rPr lang="en-US" sz="1800" i="1" dirty="0">
                <a:solidFill>
                  <a:srgbClr val="0070C0"/>
                </a:solidFill>
                <a:sym typeface="Wingdings" panose="05000000000000000000" pitchFamily="2" charset="2"/>
              </a:rPr>
              <a:t>per</a:t>
            </a:r>
            <a:r>
              <a:rPr lang="en-US" sz="1800" b="1" i="1" dirty="0">
                <a:solidFill>
                  <a:srgbClr val="0070C0"/>
                </a:solidFill>
                <a:sym typeface="Wingdings" panose="05000000000000000000" pitchFamily="2" charset="2"/>
              </a:rPr>
              <a:t> Row Activation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B296B0D-CDCF-4D4D-B72A-DB098FD1B299}"/>
              </a:ext>
            </a:extLst>
          </p:cNvPr>
          <p:cNvSpPr txBox="1"/>
          <p:nvPr/>
        </p:nvSpPr>
        <p:spPr>
          <a:xfrm>
            <a:off x="86867" y="2850002"/>
            <a:ext cx="1819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Row open:</a:t>
            </a:r>
          </a:p>
          <a:p>
            <a:pPr algn="ctr"/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Activation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3A5D155-0EED-4658-A894-EA7E5EBDE374}"/>
              </a:ext>
            </a:extLst>
          </p:cNvPr>
          <p:cNvSpPr txBox="1"/>
          <p:nvPr/>
        </p:nvSpPr>
        <p:spPr>
          <a:xfrm>
            <a:off x="3768863" y="2848663"/>
            <a:ext cx="21596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Row close:</a:t>
            </a:r>
          </a:p>
          <a:p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Restore &amp; </a:t>
            </a:r>
            <a:r>
              <a:rPr 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Precharge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xmlns="" id="{D1C4D806-A24C-49CD-B84B-E51AC27363A0}"/>
              </a:ext>
            </a:extLst>
          </p:cNvPr>
          <p:cNvSpPr txBox="1">
            <a:spLocks/>
          </p:cNvSpPr>
          <p:nvPr/>
        </p:nvSpPr>
        <p:spPr>
          <a:xfrm>
            <a:off x="1100313" y="3600834"/>
            <a:ext cx="3057374" cy="3982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>
                <a:solidFill>
                  <a:srgbClr val="FF0000"/>
                </a:solidFill>
                <a:sym typeface="Wingdings" panose="05000000000000000000" pitchFamily="2" charset="2"/>
              </a:rPr>
              <a:t>Expensive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xmlns="" id="{391CBA03-BE5F-4ECC-A573-79E8ACEE3EE4}"/>
              </a:ext>
            </a:extLst>
          </p:cNvPr>
          <p:cNvCxnSpPr>
            <a:cxnSpLocks/>
          </p:cNvCxnSpPr>
          <p:nvPr/>
        </p:nvCxnSpPr>
        <p:spPr>
          <a:xfrm flipH="1" flipV="1">
            <a:off x="1379501" y="3503301"/>
            <a:ext cx="590988" cy="2657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164164EF-9ACF-4221-8D10-35A111285D70}"/>
              </a:ext>
            </a:extLst>
          </p:cNvPr>
          <p:cNvCxnSpPr>
            <a:cxnSpLocks/>
          </p:cNvCxnSpPr>
          <p:nvPr/>
        </p:nvCxnSpPr>
        <p:spPr>
          <a:xfrm flipV="1">
            <a:off x="3234746" y="3436580"/>
            <a:ext cx="590301" cy="3324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FFDFBFC4-FDF3-44CF-BE1D-09CE3A453DC1}"/>
              </a:ext>
            </a:extLst>
          </p:cNvPr>
          <p:cNvGrpSpPr/>
          <p:nvPr/>
        </p:nvGrpSpPr>
        <p:grpSpPr>
          <a:xfrm>
            <a:off x="1826576" y="1081434"/>
            <a:ext cx="1657763" cy="2515058"/>
            <a:chOff x="3566496" y="1163123"/>
            <a:chExt cx="1657763" cy="2515058"/>
          </a:xfrm>
        </p:grpSpPr>
        <p:sp>
          <p:nvSpPr>
            <p:cNvPr id="26" name="Rectangle 63">
              <a:extLst>
                <a:ext uri="{FF2B5EF4-FFF2-40B4-BE49-F238E27FC236}">
                  <a16:creationId xmlns:a16="http://schemas.microsoft.com/office/drawing/2014/main" xmlns="" id="{D5EC02B1-ECFB-46FE-86B7-660B45717B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1759" y="3411437"/>
              <a:ext cx="1209675" cy="216694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27" name="Rectangle 4">
              <a:extLst>
                <a:ext uri="{FF2B5EF4-FFF2-40B4-BE49-F238E27FC236}">
                  <a16:creationId xmlns:a16="http://schemas.microsoft.com/office/drawing/2014/main" xmlns="" id="{C247D72B-D69A-462F-B896-1D56810EF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1759" y="1484735"/>
              <a:ext cx="1209675" cy="168473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28" name="Line 5">
              <a:extLst>
                <a:ext uri="{FF2B5EF4-FFF2-40B4-BE49-F238E27FC236}">
                  <a16:creationId xmlns:a16="http://schemas.microsoft.com/office/drawing/2014/main" xmlns="" id="{3B06208E-8035-4EC4-A836-13E3C216AB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1759" y="1701429"/>
              <a:ext cx="12096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29" name="Line 6">
              <a:extLst>
                <a:ext uri="{FF2B5EF4-FFF2-40B4-BE49-F238E27FC236}">
                  <a16:creationId xmlns:a16="http://schemas.microsoft.com/office/drawing/2014/main" xmlns="" id="{693ACEA7-8630-4DF4-9C46-FCE0718D91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1759" y="1916932"/>
              <a:ext cx="12096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30" name="Line 7">
              <a:extLst>
                <a:ext uri="{FF2B5EF4-FFF2-40B4-BE49-F238E27FC236}">
                  <a16:creationId xmlns:a16="http://schemas.microsoft.com/office/drawing/2014/main" xmlns="" id="{D1DA601B-88C1-47E6-B866-BA2B6B2610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1759" y="2133626"/>
              <a:ext cx="12096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31" name="Line 8">
              <a:extLst>
                <a:ext uri="{FF2B5EF4-FFF2-40B4-BE49-F238E27FC236}">
                  <a16:creationId xmlns:a16="http://schemas.microsoft.com/office/drawing/2014/main" xmlns="" id="{3147D602-E971-458C-87CA-1F2D804733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1759" y="2349129"/>
              <a:ext cx="12096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32" name="Line 9">
              <a:extLst>
                <a:ext uri="{FF2B5EF4-FFF2-40B4-BE49-F238E27FC236}">
                  <a16:creationId xmlns:a16="http://schemas.microsoft.com/office/drawing/2014/main" xmlns="" id="{B8F9A010-80C9-417D-8090-1825052DEB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1759" y="2564632"/>
              <a:ext cx="12096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33" name="Line 10">
              <a:extLst>
                <a:ext uri="{FF2B5EF4-FFF2-40B4-BE49-F238E27FC236}">
                  <a16:creationId xmlns:a16="http://schemas.microsoft.com/office/drawing/2014/main" xmlns="" id="{7A60F2A2-A7EF-4659-8BAF-6693EC0B79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1759" y="2781326"/>
              <a:ext cx="12096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xmlns="" id="{468570BC-592B-414C-BD19-5AE2A15379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1759" y="3411437"/>
              <a:ext cx="1209675" cy="2166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35" name="Line 20">
              <a:extLst>
                <a:ext uri="{FF2B5EF4-FFF2-40B4-BE49-F238E27FC236}">
                  <a16:creationId xmlns:a16="http://schemas.microsoft.com/office/drawing/2014/main" xmlns="" id="{FC96015D-8558-4DB1-A3FF-8A09A374F7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64400" y="1484735"/>
              <a:ext cx="0" cy="168473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36" name="Line 21">
              <a:extLst>
                <a:ext uri="{FF2B5EF4-FFF2-40B4-BE49-F238E27FC236}">
                  <a16:creationId xmlns:a16="http://schemas.microsoft.com/office/drawing/2014/main" xmlns="" id="{249DAD84-089A-44FD-8556-5917C60493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37040" y="1484735"/>
              <a:ext cx="0" cy="168473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37" name="Line 22">
              <a:extLst>
                <a:ext uri="{FF2B5EF4-FFF2-40B4-BE49-F238E27FC236}">
                  <a16:creationId xmlns:a16="http://schemas.microsoft.com/office/drawing/2014/main" xmlns="" id="{9EC7EDE6-73B7-4910-BBE7-BD0F7866C8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10872" y="1484735"/>
              <a:ext cx="0" cy="168473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38" name="Line 23">
              <a:extLst>
                <a:ext uri="{FF2B5EF4-FFF2-40B4-BE49-F238E27FC236}">
                  <a16:creationId xmlns:a16="http://schemas.microsoft.com/office/drawing/2014/main" xmlns="" id="{CCC5AEC5-66DA-412B-91EB-0A75153E3E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83513" y="1484735"/>
              <a:ext cx="0" cy="168473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39" name="Line 24">
              <a:extLst>
                <a:ext uri="{FF2B5EF4-FFF2-40B4-BE49-F238E27FC236}">
                  <a16:creationId xmlns:a16="http://schemas.microsoft.com/office/drawing/2014/main" xmlns="" id="{A2AE00EF-D886-4F91-BC1A-C7E274C446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56153" y="1484735"/>
              <a:ext cx="0" cy="168473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40" name="Line 25">
              <a:extLst>
                <a:ext uri="{FF2B5EF4-FFF2-40B4-BE49-F238E27FC236}">
                  <a16:creationId xmlns:a16="http://schemas.microsoft.com/office/drawing/2014/main" xmlns="" id="{5F0D9862-FE48-4AEC-BA2E-5AD21908FF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28794" y="1484735"/>
              <a:ext cx="0" cy="168473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41" name="Line 26">
              <a:extLst>
                <a:ext uri="{FF2B5EF4-FFF2-40B4-BE49-F238E27FC236}">
                  <a16:creationId xmlns:a16="http://schemas.microsoft.com/office/drawing/2014/main" xmlns="" id="{EE111335-86AF-49DB-81D2-A2C4FDD986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1759" y="2980160"/>
              <a:ext cx="12096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42" name="Rectangle 47">
              <a:extLst>
                <a:ext uri="{FF2B5EF4-FFF2-40B4-BE49-F238E27FC236}">
                  <a16:creationId xmlns:a16="http://schemas.microsoft.com/office/drawing/2014/main" xmlns="" id="{C84D820B-7666-45BC-88BB-F6120A76B3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1759" y="3411436"/>
              <a:ext cx="1209676" cy="233605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350">
                <a:solidFill>
                  <a:srgbClr val="000000"/>
                </a:solidFill>
              </a:endParaRPr>
            </a:p>
          </p:txBody>
        </p:sp>
        <p:sp>
          <p:nvSpPr>
            <p:cNvPr id="43" name="Text Box 49">
              <a:extLst>
                <a:ext uri="{FF2B5EF4-FFF2-40B4-BE49-F238E27FC236}">
                  <a16:creationId xmlns:a16="http://schemas.microsoft.com/office/drawing/2014/main" xmlns="" id="{27B12BCA-3522-4139-907B-1C861A5C48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1753" y="3378099"/>
              <a:ext cx="1209676" cy="3000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350" dirty="0">
                  <a:solidFill>
                    <a:srgbClr val="FFFFFF"/>
                  </a:solidFill>
                  <a:cs typeface="Arial" charset="0"/>
                </a:rPr>
                <a:t>Row Buffer</a:t>
              </a:r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xmlns="" id="{A8E7A6E3-C140-4917-8793-62E333C1ED90}"/>
                </a:ext>
              </a:extLst>
            </p:cNvPr>
            <p:cNvCxnSpPr>
              <a:cxnSpLocks/>
            </p:cNvCxnSpPr>
            <p:nvPr/>
          </p:nvCxnSpPr>
          <p:spPr>
            <a:xfrm>
              <a:off x="4395377" y="3169206"/>
              <a:ext cx="1" cy="2338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xmlns="" id="{9E7F54B8-2B2D-4F10-A79C-1D4C201DAF46}"/>
                </a:ext>
              </a:extLst>
            </p:cNvPr>
            <p:cNvSpPr txBox="1"/>
            <p:nvPr/>
          </p:nvSpPr>
          <p:spPr>
            <a:xfrm>
              <a:off x="3566496" y="1163123"/>
              <a:ext cx="1657763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Memory Array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41075062-77B5-4545-AE9D-144D78322C10}"/>
              </a:ext>
            </a:extLst>
          </p:cNvPr>
          <p:cNvSpPr/>
          <p:nvPr/>
        </p:nvSpPr>
        <p:spPr>
          <a:xfrm>
            <a:off x="1742050" y="4210674"/>
            <a:ext cx="58129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B050"/>
                </a:solidFill>
                <a:sym typeface="Wingdings" panose="05000000000000000000" pitchFamily="2" charset="2"/>
              </a:rPr>
              <a:t>Higher RBL  Better Energy Efficiency</a:t>
            </a:r>
          </a:p>
        </p:txBody>
      </p:sp>
    </p:spTree>
    <p:extLst>
      <p:ext uri="{BB962C8B-B14F-4D97-AF65-F5344CB8AC3E}">
        <p14:creationId xmlns:p14="http://schemas.microsoft.com/office/powerpoint/2010/main" val="1790136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3" grpId="0"/>
      <p:bldP spid="14" grpId="0"/>
      <p:bldP spid="15" grpId="0"/>
      <p:bldP spid="16" grpId="0"/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BC9BD5E5-E1C8-41FC-830D-F2B44BBE5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715" y="2143125"/>
            <a:ext cx="3440569" cy="857250"/>
          </a:xfrm>
        </p:spPr>
        <p:txBody>
          <a:bodyPr>
            <a:noAutofit/>
          </a:bodyPr>
          <a:lstStyle/>
          <a:p>
            <a:r>
              <a:rPr lang="en-US" sz="2800" b="1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32677848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b="1" dirty="0"/>
              <a:t>Effect of Pending Queue Size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31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C48894F3-BB1F-42B9-9BE6-65DAB9E40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921" y="1931801"/>
            <a:ext cx="5120387" cy="227384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55DF0FB0-7710-434E-8656-C8638A4A75BF}"/>
              </a:ext>
            </a:extLst>
          </p:cNvPr>
          <p:cNvSpPr txBox="1">
            <a:spLocks/>
          </p:cNvSpPr>
          <p:nvPr/>
        </p:nvSpPr>
        <p:spPr>
          <a:xfrm>
            <a:off x="286078" y="1442864"/>
            <a:ext cx="8857922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Normalized Row Activations for different pending queue sizes (baseline is 128):</a:t>
            </a:r>
            <a:endParaRPr lang="en-US" sz="1600" dirty="0">
              <a:sym typeface="Wingdings" panose="05000000000000000000" pitchFamily="2" charset="2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C479CD28-FD86-4B7D-83C6-D58446BE2E05}"/>
              </a:ext>
            </a:extLst>
          </p:cNvPr>
          <p:cNvSpPr txBox="1">
            <a:spLocks/>
          </p:cNvSpPr>
          <p:nvPr/>
        </p:nvSpPr>
        <p:spPr>
          <a:xfrm>
            <a:off x="636524" y="4218197"/>
            <a:ext cx="7935154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rgbClr val="FF0000"/>
                </a:solidFill>
              </a:rPr>
              <a:t>The Row Activation Reduction is limited for many applications even with large pending queue size.</a:t>
            </a:r>
            <a:endParaRPr lang="en-US" sz="1600" b="1" dirty="0">
              <a:solidFill>
                <a:srgbClr val="FF0000"/>
              </a:solidFill>
              <a:sym typeface="Wingdings" panose="05000000000000000000" pitchFamily="2" charset="2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E03F9FC3-0EB5-4D87-899C-6142832D8619}"/>
              </a:ext>
            </a:extLst>
          </p:cNvPr>
          <p:cNvGrpSpPr/>
          <p:nvPr/>
        </p:nvGrpSpPr>
        <p:grpSpPr>
          <a:xfrm>
            <a:off x="6516682" y="2356568"/>
            <a:ext cx="2516380" cy="461665"/>
            <a:chOff x="14124" y="4162261"/>
            <a:chExt cx="3272125" cy="2615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806C6793-D9FC-4960-B981-07AD84646066}"/>
                </a:ext>
              </a:extLst>
            </p:cNvPr>
            <p:cNvSpPr txBox="1"/>
            <p:nvPr/>
          </p:nvSpPr>
          <p:spPr>
            <a:xfrm>
              <a:off x="203712" y="4162261"/>
              <a:ext cx="3082537" cy="261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Number of Activations stops reducing after size 128 (red line)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xmlns="" id="{2E960F5E-8E41-4445-A74F-56102AEE4A52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14124" y="4293038"/>
              <a:ext cx="189588" cy="9451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A72272C4-CDA8-4C76-9E4F-D2D13906C416}"/>
              </a:ext>
            </a:extLst>
          </p:cNvPr>
          <p:cNvGrpSpPr/>
          <p:nvPr/>
        </p:nvGrpSpPr>
        <p:grpSpPr>
          <a:xfrm>
            <a:off x="6019800" y="1851807"/>
            <a:ext cx="1873676" cy="276999"/>
            <a:chOff x="49343" y="4188296"/>
            <a:chExt cx="2436397" cy="1569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5C753708-7072-4709-9821-E25D118E04A0}"/>
                </a:ext>
              </a:extLst>
            </p:cNvPr>
            <p:cNvSpPr txBox="1"/>
            <p:nvPr/>
          </p:nvSpPr>
          <p:spPr>
            <a:xfrm>
              <a:off x="110595" y="4188296"/>
              <a:ext cx="2375145" cy="156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Pending queue size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xmlns="" id="{28BD7C66-DA73-4CD2-BA38-39725EE833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43" y="4286018"/>
              <a:ext cx="3087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E2C4BA2D-CD27-43BA-B559-1413ADA2A8E6}"/>
              </a:ext>
            </a:extLst>
          </p:cNvPr>
          <p:cNvSpPr/>
          <p:nvPr/>
        </p:nvSpPr>
        <p:spPr>
          <a:xfrm>
            <a:off x="286078" y="986900"/>
            <a:ext cx="84007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The capacity of the pending queue can limit the re-ordering ability of FR-FCFS.</a:t>
            </a:r>
          </a:p>
        </p:txBody>
      </p:sp>
    </p:spTree>
    <p:extLst>
      <p:ext uri="{BB962C8B-B14F-4D97-AF65-F5344CB8AC3E}">
        <p14:creationId xmlns:p14="http://schemas.microsoft.com/office/powerpoint/2010/main" val="2528087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b="1" dirty="0"/>
              <a:t>Effect of Pending Queue Size Under Delay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32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F5081F4-E2EE-4FE9-B718-D85FD9CFD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625" y="1989818"/>
            <a:ext cx="8373175" cy="146458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C479CD28-FD86-4B7D-83C6-D58446BE2E05}"/>
              </a:ext>
            </a:extLst>
          </p:cNvPr>
          <p:cNvSpPr txBox="1">
            <a:spLocks/>
          </p:cNvSpPr>
          <p:nvPr/>
        </p:nvSpPr>
        <p:spPr>
          <a:xfrm>
            <a:off x="457200" y="1317179"/>
            <a:ext cx="6657972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Effect of pending queue size with maximum delay (2048 cycles):</a:t>
            </a:r>
            <a:endParaRPr lang="en-US" sz="1600" dirty="0">
              <a:sym typeface="Wingdings" panose="05000000000000000000" pitchFamily="2" charset="2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DA508D59-AC75-44CF-82E5-65FC1759CD0B}"/>
              </a:ext>
            </a:extLst>
          </p:cNvPr>
          <p:cNvSpPr txBox="1">
            <a:spLocks/>
          </p:cNvSpPr>
          <p:nvPr/>
        </p:nvSpPr>
        <p:spPr>
          <a:xfrm>
            <a:off x="246743" y="3673325"/>
            <a:ext cx="8621486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rgbClr val="00B050"/>
                </a:solidFill>
              </a:rPr>
              <a:t>For almost all applications, queue size 128 is sufficient even with the maximum delay of DMS. </a:t>
            </a:r>
            <a:endParaRPr lang="en-US" sz="1600" dirty="0">
              <a:solidFill>
                <a:srgbClr val="00B050"/>
              </a:solidFill>
              <a:sym typeface="Wingdings" panose="05000000000000000000" pitchFamily="2" charset="2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B9145808-815D-42B1-AA62-044D03AD5ED3}"/>
              </a:ext>
            </a:extLst>
          </p:cNvPr>
          <p:cNvGrpSpPr/>
          <p:nvPr/>
        </p:nvGrpSpPr>
        <p:grpSpPr>
          <a:xfrm>
            <a:off x="6632026" y="1752310"/>
            <a:ext cx="1826571" cy="297959"/>
            <a:chOff x="110595" y="4188296"/>
            <a:chExt cx="2375145" cy="16880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A4B03271-DC56-4A38-8E2D-CEF2D253CB1A}"/>
                </a:ext>
              </a:extLst>
            </p:cNvPr>
            <p:cNvSpPr txBox="1"/>
            <p:nvPr/>
          </p:nvSpPr>
          <p:spPr>
            <a:xfrm>
              <a:off x="110595" y="4188296"/>
              <a:ext cx="2375145" cy="156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Pending queue size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xmlns="" id="{C484D233-5E2D-4511-9959-36879EAF2A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595" y="4286018"/>
              <a:ext cx="247485" cy="7108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1073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D02E3A3A-72FE-4A84-853D-A8383310D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6797" y="1972924"/>
            <a:ext cx="5811711" cy="12766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266" y="137781"/>
            <a:ext cx="8428534" cy="857250"/>
          </a:xfrm>
        </p:spPr>
        <p:txBody>
          <a:bodyPr>
            <a:noAutofit/>
          </a:bodyPr>
          <a:lstStyle/>
          <a:p>
            <a:pPr algn="l"/>
            <a:r>
              <a:rPr lang="en-US" sz="2600" b="1" dirty="0"/>
              <a:t>Row Energy Dominates Memory Energy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4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0C633EEE-84FF-4E1F-B2A2-B0193998C8B5}"/>
              </a:ext>
            </a:extLst>
          </p:cNvPr>
          <p:cNvSpPr txBox="1"/>
          <p:nvPr/>
        </p:nvSpPr>
        <p:spPr>
          <a:xfrm>
            <a:off x="0" y="4790275"/>
            <a:ext cx="77606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1. O'Connor, Mike, et al. "Fine-grained DRAM: energy-efficient DRAM for extreme bandwidth systems." MICRO2017</a:t>
            </a:r>
            <a:endParaRPr lang="en-US" sz="800" i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D23B6BA6-AA41-44EF-A507-C8CD02FCDFA6}"/>
              </a:ext>
            </a:extLst>
          </p:cNvPr>
          <p:cNvSpPr txBox="1"/>
          <p:nvPr/>
        </p:nvSpPr>
        <p:spPr>
          <a:xfrm>
            <a:off x="581891" y="3581663"/>
            <a:ext cx="83593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Reducing row energy is the key for reducing the overall memory energy consumption.</a:t>
            </a:r>
            <a:endParaRPr lang="en-US" b="1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A6D80FE1-2C55-488F-BB2A-8798C4D0C715}"/>
              </a:ext>
            </a:extLst>
          </p:cNvPr>
          <p:cNvSpPr/>
          <p:nvPr/>
        </p:nvSpPr>
        <p:spPr>
          <a:xfrm>
            <a:off x="1931721" y="2037297"/>
            <a:ext cx="5087358" cy="225021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xmlns="" id="{57F6AFBB-95A3-4253-8C89-CBAC7157A6A1}"/>
              </a:ext>
            </a:extLst>
          </p:cNvPr>
          <p:cNvSpPr/>
          <p:nvPr/>
        </p:nvSpPr>
        <p:spPr>
          <a:xfrm>
            <a:off x="1682121" y="2305023"/>
            <a:ext cx="3183533" cy="180416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177AFAB4-F7D4-4E46-B59D-3724EA0C24B6}"/>
              </a:ext>
            </a:extLst>
          </p:cNvPr>
          <p:cNvSpPr/>
          <p:nvPr/>
        </p:nvSpPr>
        <p:spPr>
          <a:xfrm>
            <a:off x="1931721" y="2546535"/>
            <a:ext cx="1917430" cy="225021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8A817806-BA86-441B-BAA2-609ADE267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6797" y="1356206"/>
            <a:ext cx="5500028" cy="5938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HBM energy proportions for different Row-Locality:</a:t>
            </a:r>
          </a:p>
        </p:txBody>
      </p:sp>
    </p:spTree>
    <p:extLst>
      <p:ext uri="{BB962C8B-B14F-4D97-AF65-F5344CB8AC3E}">
        <p14:creationId xmlns:p14="http://schemas.microsoft.com/office/powerpoint/2010/main" val="981617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1" grpId="0"/>
      <p:bldP spid="15" grpId="0" animBg="1"/>
      <p:bldP spid="15" grpId="1" animBg="1"/>
      <p:bldP spid="16" grpId="0" animBg="1"/>
      <p:bldP spid="16" grpId="1" animBg="1"/>
      <p:bldP spid="17" grpId="0" animBg="1"/>
      <p:bldP spid="1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b="1" dirty="0"/>
              <a:t>Goal &amp; Solution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55DF0FB0-7710-434E-8656-C8638A4A75BF}"/>
              </a:ext>
            </a:extLst>
          </p:cNvPr>
          <p:cNvSpPr txBox="1">
            <a:spLocks/>
          </p:cNvSpPr>
          <p:nvPr/>
        </p:nvSpPr>
        <p:spPr>
          <a:xfrm>
            <a:off x="286077" y="1121828"/>
            <a:ext cx="8097141" cy="32324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Goal: </a:t>
            </a:r>
            <a:r>
              <a:rPr lang="en-US" sz="1600" dirty="0">
                <a:sym typeface="Wingdings" panose="05000000000000000000" pitchFamily="2" charset="2"/>
              </a:rPr>
              <a:t>Improving GPU memory energy efficiency by enhancing the Row Buffer Locality of GPU memory</a:t>
            </a:r>
          </a:p>
          <a:p>
            <a:pPr>
              <a:buFontTx/>
              <a:buChar char="-"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Solution:</a:t>
            </a:r>
            <a:r>
              <a:rPr lang="en-US" sz="1600" dirty="0"/>
              <a:t> Designing novel memory scheduling techniques (</a:t>
            </a:r>
            <a:r>
              <a:rPr lang="en-US" sz="1600" b="1" dirty="0"/>
              <a:t>Lazy Memory Scheduling</a:t>
            </a:r>
            <a:r>
              <a:rPr lang="en-US" sz="1600" dirty="0"/>
              <a:t>)</a:t>
            </a:r>
          </a:p>
          <a:p>
            <a:pPr lvl="1"/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Delayed Memory Scheduling (DMS): </a:t>
            </a:r>
            <a:r>
              <a:rPr lang="en-US" sz="1600" dirty="0">
                <a:sym typeface="Wingdings" panose="05000000000000000000" pitchFamily="2" charset="2"/>
              </a:rPr>
              <a:t>utilizes the delay tolerance feature of GPGPU applications.</a:t>
            </a:r>
          </a:p>
          <a:p>
            <a:pPr lvl="1"/>
            <a:endParaRPr lang="en-US" sz="16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lvl="1"/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Approximate Memory Scheduling (AMS): </a:t>
            </a:r>
            <a:r>
              <a:rPr lang="en-US" sz="1600" dirty="0">
                <a:sym typeface="Wingdings" panose="05000000000000000000" pitchFamily="2" charset="2"/>
              </a:rPr>
              <a:t>utilizes the error tolerance feature and non-uniform RBL distributions of GPGPU applications.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7776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DA5A35-9307-4E08-997F-F58D46D1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b="1" dirty="0"/>
              <a:t>Outline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6F53B24-1E1F-470E-927C-D5BC40E0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200151"/>
            <a:ext cx="8467725" cy="339447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Background &amp; Motivation</a:t>
            </a:r>
          </a:p>
          <a:p>
            <a:r>
              <a:rPr lang="en-US" sz="2800" dirty="0"/>
              <a:t>Design of AMS &amp; DMS </a:t>
            </a:r>
          </a:p>
          <a:p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28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63"/>
          <p:cNvSpPr>
            <a:spLocks noChangeArrowheads="1"/>
          </p:cNvSpPr>
          <p:nvPr/>
        </p:nvSpPr>
        <p:spPr bwMode="auto">
          <a:xfrm>
            <a:off x="2589068" y="3418908"/>
            <a:ext cx="1209675" cy="216694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36" name="Rectangle 4"/>
          <p:cNvSpPr>
            <a:spLocks noChangeArrowheads="1"/>
          </p:cNvSpPr>
          <p:nvPr/>
        </p:nvSpPr>
        <p:spPr bwMode="auto">
          <a:xfrm>
            <a:off x="2589068" y="1480408"/>
            <a:ext cx="1209675" cy="168473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37" name="Line 5"/>
          <p:cNvSpPr>
            <a:spLocks noChangeShapeType="1"/>
          </p:cNvSpPr>
          <p:nvPr/>
        </p:nvSpPr>
        <p:spPr bwMode="auto">
          <a:xfrm>
            <a:off x="2589068" y="1697102"/>
            <a:ext cx="1209675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38" name="Line 6"/>
          <p:cNvSpPr>
            <a:spLocks noChangeShapeType="1"/>
          </p:cNvSpPr>
          <p:nvPr/>
        </p:nvSpPr>
        <p:spPr bwMode="auto">
          <a:xfrm>
            <a:off x="2589068" y="1912605"/>
            <a:ext cx="1209675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39" name="Line 7"/>
          <p:cNvSpPr>
            <a:spLocks noChangeShapeType="1"/>
          </p:cNvSpPr>
          <p:nvPr/>
        </p:nvSpPr>
        <p:spPr bwMode="auto">
          <a:xfrm>
            <a:off x="2589068" y="2129299"/>
            <a:ext cx="1209675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40" name="Line 8"/>
          <p:cNvSpPr>
            <a:spLocks noChangeShapeType="1"/>
          </p:cNvSpPr>
          <p:nvPr/>
        </p:nvSpPr>
        <p:spPr bwMode="auto">
          <a:xfrm>
            <a:off x="2589068" y="2344802"/>
            <a:ext cx="1209675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41" name="Line 9"/>
          <p:cNvSpPr>
            <a:spLocks noChangeShapeType="1"/>
          </p:cNvSpPr>
          <p:nvPr/>
        </p:nvSpPr>
        <p:spPr bwMode="auto">
          <a:xfrm>
            <a:off x="2589068" y="2560305"/>
            <a:ext cx="1209675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42" name="Line 10"/>
          <p:cNvSpPr>
            <a:spLocks noChangeShapeType="1"/>
          </p:cNvSpPr>
          <p:nvPr/>
        </p:nvSpPr>
        <p:spPr bwMode="auto">
          <a:xfrm>
            <a:off x="2589068" y="2776999"/>
            <a:ext cx="1209675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2589068" y="3418908"/>
            <a:ext cx="1209675" cy="21669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13" name="Line 13"/>
          <p:cNvSpPr>
            <a:spLocks noChangeShapeType="1"/>
          </p:cNvSpPr>
          <p:nvPr/>
        </p:nvSpPr>
        <p:spPr bwMode="auto">
          <a:xfrm>
            <a:off x="3200504" y="3166334"/>
            <a:ext cx="0" cy="25257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14" name="Text Box 14"/>
          <p:cNvSpPr txBox="1">
            <a:spLocks noChangeArrowheads="1"/>
          </p:cNvSpPr>
          <p:nvPr/>
        </p:nvSpPr>
        <p:spPr bwMode="auto">
          <a:xfrm>
            <a:off x="3764215" y="3376045"/>
            <a:ext cx="1037528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rgbClr val="CC0000"/>
                </a:solidFill>
                <a:cs typeface="Arial" charset="0"/>
              </a:rPr>
              <a:t>Row Buffer</a:t>
            </a:r>
          </a:p>
        </p:txBody>
      </p:sp>
      <p:sp>
        <p:nvSpPr>
          <p:cNvPr id="15" name="Text Box 15"/>
          <p:cNvSpPr txBox="1">
            <a:spLocks noChangeArrowheads="1"/>
          </p:cNvSpPr>
          <p:nvPr/>
        </p:nvSpPr>
        <p:spPr bwMode="auto">
          <a:xfrm>
            <a:off x="4835932" y="1348089"/>
            <a:ext cx="1646707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rgbClr val="003399"/>
                </a:solidFill>
                <a:cs typeface="Arial" charset="0"/>
              </a:rPr>
              <a:t>(Row 0, Column 0)</a:t>
            </a:r>
            <a:r>
              <a:rPr lang="en-US" sz="1350" dirty="0">
                <a:solidFill>
                  <a:srgbClr val="FF0000"/>
                </a:solidFill>
                <a:cs typeface="Arial" charset="0"/>
              </a:rPr>
              <a:t> </a:t>
            </a:r>
            <a:endParaRPr lang="en-US" sz="1350" dirty="0">
              <a:solidFill>
                <a:srgbClr val="003399"/>
              </a:solidFill>
              <a:cs typeface="Arial" charset="0"/>
            </a:endParaRPr>
          </a:p>
        </p:txBody>
      </p:sp>
      <p:sp>
        <p:nvSpPr>
          <p:cNvPr id="16" name="Rectangle 16"/>
          <p:cNvSpPr>
            <a:spLocks noChangeArrowheads="1"/>
          </p:cNvSpPr>
          <p:nvPr/>
        </p:nvSpPr>
        <p:spPr bwMode="auto">
          <a:xfrm>
            <a:off x="1963990" y="1480408"/>
            <a:ext cx="346472" cy="168473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17" name="Text Box 17"/>
          <p:cNvSpPr txBox="1">
            <a:spLocks noChangeArrowheads="1"/>
          </p:cNvSpPr>
          <p:nvPr/>
        </p:nvSpPr>
        <p:spPr bwMode="auto">
          <a:xfrm rot="-5400000">
            <a:off x="1527994" y="2182855"/>
            <a:ext cx="1204176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>
                <a:solidFill>
                  <a:srgbClr val="000000"/>
                </a:solidFill>
                <a:cs typeface="Arial" charset="0"/>
              </a:rPr>
              <a:t>Row decoder</a:t>
            </a:r>
          </a:p>
        </p:txBody>
      </p:sp>
      <p:sp>
        <p:nvSpPr>
          <p:cNvPr id="18" name="Text Box 19"/>
          <p:cNvSpPr txBox="1">
            <a:spLocks noChangeArrowheads="1"/>
          </p:cNvSpPr>
          <p:nvPr/>
        </p:nvSpPr>
        <p:spPr bwMode="auto">
          <a:xfrm>
            <a:off x="2639074" y="3861820"/>
            <a:ext cx="1156086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>
                <a:solidFill>
                  <a:srgbClr val="000000"/>
                </a:solidFill>
                <a:cs typeface="Arial" charset="0"/>
              </a:rPr>
              <a:t>Column mux</a:t>
            </a:r>
          </a:p>
        </p:txBody>
      </p:sp>
      <p:sp>
        <p:nvSpPr>
          <p:cNvPr id="95250" name="Line 20"/>
          <p:cNvSpPr>
            <a:spLocks noChangeShapeType="1"/>
          </p:cNvSpPr>
          <p:nvPr/>
        </p:nvSpPr>
        <p:spPr bwMode="auto">
          <a:xfrm>
            <a:off x="2761709" y="1480408"/>
            <a:ext cx="0" cy="1684734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51" name="Line 21"/>
          <p:cNvSpPr>
            <a:spLocks noChangeShapeType="1"/>
          </p:cNvSpPr>
          <p:nvPr/>
        </p:nvSpPr>
        <p:spPr bwMode="auto">
          <a:xfrm>
            <a:off x="2934349" y="1480408"/>
            <a:ext cx="0" cy="1684734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52" name="Line 22"/>
          <p:cNvSpPr>
            <a:spLocks noChangeShapeType="1"/>
          </p:cNvSpPr>
          <p:nvPr/>
        </p:nvSpPr>
        <p:spPr bwMode="auto">
          <a:xfrm>
            <a:off x="3108181" y="1480408"/>
            <a:ext cx="0" cy="1684734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53" name="Line 23"/>
          <p:cNvSpPr>
            <a:spLocks noChangeShapeType="1"/>
          </p:cNvSpPr>
          <p:nvPr/>
        </p:nvSpPr>
        <p:spPr bwMode="auto">
          <a:xfrm>
            <a:off x="3280822" y="1480408"/>
            <a:ext cx="0" cy="1684734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54" name="Line 24"/>
          <p:cNvSpPr>
            <a:spLocks noChangeShapeType="1"/>
          </p:cNvSpPr>
          <p:nvPr/>
        </p:nvSpPr>
        <p:spPr bwMode="auto">
          <a:xfrm>
            <a:off x="3453462" y="1480408"/>
            <a:ext cx="0" cy="1684734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55" name="Line 25"/>
          <p:cNvSpPr>
            <a:spLocks noChangeShapeType="1"/>
          </p:cNvSpPr>
          <p:nvPr/>
        </p:nvSpPr>
        <p:spPr bwMode="auto">
          <a:xfrm>
            <a:off x="3626103" y="1480408"/>
            <a:ext cx="0" cy="1684734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5256" name="Line 26"/>
          <p:cNvSpPr>
            <a:spLocks noChangeShapeType="1"/>
          </p:cNvSpPr>
          <p:nvPr/>
        </p:nvSpPr>
        <p:spPr bwMode="auto">
          <a:xfrm>
            <a:off x="2589068" y="2975833"/>
            <a:ext cx="1209675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26" name="Line 27"/>
          <p:cNvSpPr>
            <a:spLocks noChangeShapeType="1"/>
          </p:cNvSpPr>
          <p:nvPr/>
        </p:nvSpPr>
        <p:spPr bwMode="auto">
          <a:xfrm>
            <a:off x="2310463" y="2337794"/>
            <a:ext cx="278606" cy="700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27" name="Line 28"/>
          <p:cNvSpPr>
            <a:spLocks noChangeShapeType="1"/>
          </p:cNvSpPr>
          <p:nvPr/>
        </p:nvSpPr>
        <p:spPr bwMode="auto">
          <a:xfrm>
            <a:off x="3203745" y="3640366"/>
            <a:ext cx="1984" cy="19645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28" name="Line 39"/>
          <p:cNvSpPr>
            <a:spLocks noChangeShapeType="1"/>
          </p:cNvSpPr>
          <p:nvPr/>
        </p:nvSpPr>
        <p:spPr bwMode="auto">
          <a:xfrm>
            <a:off x="1488931" y="2344802"/>
            <a:ext cx="4750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29" name="Text Box 40"/>
          <p:cNvSpPr txBox="1">
            <a:spLocks noChangeArrowheads="1"/>
          </p:cNvSpPr>
          <p:nvPr/>
        </p:nvSpPr>
        <p:spPr bwMode="auto">
          <a:xfrm>
            <a:off x="207818" y="2172161"/>
            <a:ext cx="1338828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rgbClr val="000000"/>
                </a:solidFill>
                <a:cs typeface="Arial" charset="0"/>
              </a:rPr>
              <a:t>Row address 0</a:t>
            </a:r>
          </a:p>
        </p:txBody>
      </p:sp>
      <p:sp>
        <p:nvSpPr>
          <p:cNvPr id="30" name="Text Box 41"/>
          <p:cNvSpPr txBox="1">
            <a:spLocks noChangeArrowheads="1"/>
          </p:cNvSpPr>
          <p:nvPr/>
        </p:nvSpPr>
        <p:spPr bwMode="auto">
          <a:xfrm>
            <a:off x="698356" y="3878489"/>
            <a:ext cx="1588897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>
                <a:solidFill>
                  <a:srgbClr val="000000"/>
                </a:solidFill>
                <a:cs typeface="Arial" charset="0"/>
              </a:rPr>
              <a:t>Column address 0</a:t>
            </a:r>
          </a:p>
        </p:txBody>
      </p:sp>
      <p:sp>
        <p:nvSpPr>
          <p:cNvPr id="31" name="Line 42"/>
          <p:cNvSpPr>
            <a:spLocks noChangeShapeType="1"/>
          </p:cNvSpPr>
          <p:nvPr/>
        </p:nvSpPr>
        <p:spPr bwMode="auto">
          <a:xfrm>
            <a:off x="2283078" y="4023745"/>
            <a:ext cx="345281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32" name="Line 43"/>
          <p:cNvSpPr>
            <a:spLocks noChangeShapeType="1"/>
          </p:cNvSpPr>
          <p:nvPr/>
        </p:nvSpPr>
        <p:spPr bwMode="auto">
          <a:xfrm>
            <a:off x="3205729" y="4155888"/>
            <a:ext cx="0" cy="25955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33" name="Text Box 44"/>
          <p:cNvSpPr txBox="1">
            <a:spLocks noChangeArrowheads="1"/>
          </p:cNvSpPr>
          <p:nvPr/>
        </p:nvSpPr>
        <p:spPr bwMode="auto">
          <a:xfrm>
            <a:off x="2946173" y="4370216"/>
            <a:ext cx="550151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rgbClr val="000000"/>
                </a:solidFill>
                <a:cs typeface="Arial" charset="0"/>
              </a:rPr>
              <a:t>Data</a:t>
            </a:r>
          </a:p>
        </p:txBody>
      </p:sp>
      <p:sp>
        <p:nvSpPr>
          <p:cNvPr id="34" name="Rectangle 45"/>
          <p:cNvSpPr>
            <a:spLocks noChangeArrowheads="1"/>
          </p:cNvSpPr>
          <p:nvPr/>
        </p:nvSpPr>
        <p:spPr bwMode="auto">
          <a:xfrm>
            <a:off x="2589068" y="1480409"/>
            <a:ext cx="1209675" cy="216694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35" name="Rectangle 47"/>
          <p:cNvSpPr>
            <a:spLocks noChangeArrowheads="1"/>
          </p:cNvSpPr>
          <p:nvPr/>
        </p:nvSpPr>
        <p:spPr bwMode="auto">
          <a:xfrm>
            <a:off x="2589068" y="3418908"/>
            <a:ext cx="1209675" cy="216694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36" name="Rectangle 48"/>
          <p:cNvSpPr>
            <a:spLocks noChangeArrowheads="1"/>
          </p:cNvSpPr>
          <p:nvPr/>
        </p:nvSpPr>
        <p:spPr bwMode="auto">
          <a:xfrm>
            <a:off x="2589068" y="3418908"/>
            <a:ext cx="172641" cy="216694"/>
          </a:xfrm>
          <a:prstGeom prst="rect">
            <a:avLst/>
          </a:prstGeom>
          <a:solidFill>
            <a:srgbClr val="FF66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37" name="Text Box 49"/>
          <p:cNvSpPr txBox="1">
            <a:spLocks noChangeArrowheads="1"/>
          </p:cNvSpPr>
          <p:nvPr/>
        </p:nvSpPr>
        <p:spPr bwMode="auto">
          <a:xfrm>
            <a:off x="2891487" y="3385570"/>
            <a:ext cx="675185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>
                <a:solidFill>
                  <a:srgbClr val="FFFFFF"/>
                </a:solidFill>
                <a:cs typeface="Arial" charset="0"/>
              </a:rPr>
              <a:t>Row 0</a:t>
            </a:r>
          </a:p>
        </p:txBody>
      </p:sp>
      <p:sp>
        <p:nvSpPr>
          <p:cNvPr id="38" name="Text Box 50"/>
          <p:cNvSpPr txBox="1">
            <a:spLocks noChangeArrowheads="1"/>
          </p:cNvSpPr>
          <p:nvPr/>
        </p:nvSpPr>
        <p:spPr bwMode="auto">
          <a:xfrm>
            <a:off x="2899822" y="3385570"/>
            <a:ext cx="675185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>
                <a:solidFill>
                  <a:srgbClr val="000000"/>
                </a:solidFill>
                <a:cs typeface="Arial" charset="0"/>
              </a:rPr>
              <a:t>Empty</a:t>
            </a:r>
          </a:p>
        </p:txBody>
      </p:sp>
      <p:sp>
        <p:nvSpPr>
          <p:cNvPr id="39" name="Text Box 51"/>
          <p:cNvSpPr txBox="1">
            <a:spLocks noChangeArrowheads="1"/>
          </p:cNvSpPr>
          <p:nvPr/>
        </p:nvSpPr>
        <p:spPr bwMode="auto">
          <a:xfrm>
            <a:off x="4831221" y="1650367"/>
            <a:ext cx="1653851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rgbClr val="003399"/>
                </a:solidFill>
                <a:cs typeface="Arial" charset="0"/>
              </a:rPr>
              <a:t>(Row 0, Column 1)</a:t>
            </a:r>
            <a:endParaRPr lang="en-US" sz="1350" dirty="0">
              <a:solidFill>
                <a:srgbClr val="00B050"/>
              </a:solidFill>
              <a:cs typeface="Arial" charset="0"/>
            </a:endParaRPr>
          </a:p>
        </p:txBody>
      </p:sp>
      <p:sp>
        <p:nvSpPr>
          <p:cNvPr id="40" name="Text Box 52"/>
          <p:cNvSpPr txBox="1">
            <a:spLocks noChangeArrowheads="1"/>
          </p:cNvSpPr>
          <p:nvPr/>
        </p:nvSpPr>
        <p:spPr bwMode="auto">
          <a:xfrm>
            <a:off x="698356" y="3878489"/>
            <a:ext cx="1588897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>
                <a:solidFill>
                  <a:srgbClr val="000000"/>
                </a:solidFill>
                <a:cs typeface="Arial" charset="0"/>
              </a:rPr>
              <a:t>Column address 1</a:t>
            </a:r>
          </a:p>
        </p:txBody>
      </p:sp>
      <p:sp>
        <p:nvSpPr>
          <p:cNvPr id="41" name="Rectangle 53"/>
          <p:cNvSpPr>
            <a:spLocks noChangeArrowheads="1"/>
          </p:cNvSpPr>
          <p:nvPr/>
        </p:nvSpPr>
        <p:spPr bwMode="auto">
          <a:xfrm>
            <a:off x="2760518" y="3418908"/>
            <a:ext cx="172641" cy="216694"/>
          </a:xfrm>
          <a:prstGeom prst="rect">
            <a:avLst/>
          </a:prstGeom>
          <a:solidFill>
            <a:srgbClr val="FF66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45" name="Text Box 58"/>
          <p:cNvSpPr txBox="1">
            <a:spLocks noChangeArrowheads="1"/>
          </p:cNvSpPr>
          <p:nvPr/>
        </p:nvSpPr>
        <p:spPr bwMode="auto">
          <a:xfrm>
            <a:off x="4826088" y="1975525"/>
            <a:ext cx="1653851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rgbClr val="003399"/>
                </a:solidFill>
                <a:cs typeface="Arial" charset="0"/>
              </a:rPr>
              <a:t>(Row 1, Column 0)</a:t>
            </a:r>
            <a:endParaRPr lang="en-US" sz="1350" dirty="0">
              <a:solidFill>
                <a:srgbClr val="FF0000"/>
              </a:solidFill>
              <a:cs typeface="Arial" charset="0"/>
            </a:endParaRPr>
          </a:p>
        </p:txBody>
      </p:sp>
      <p:sp>
        <p:nvSpPr>
          <p:cNvPr id="46" name="Text Box 59"/>
          <p:cNvSpPr txBox="1">
            <a:spLocks noChangeArrowheads="1"/>
          </p:cNvSpPr>
          <p:nvPr/>
        </p:nvSpPr>
        <p:spPr bwMode="auto">
          <a:xfrm>
            <a:off x="4792439" y="3376045"/>
            <a:ext cx="51488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 b="1" dirty="0">
                <a:solidFill>
                  <a:srgbClr val="3B812F"/>
                </a:solidFill>
                <a:cs typeface="Arial" charset="0"/>
              </a:rPr>
              <a:t>HIT</a:t>
            </a:r>
          </a:p>
        </p:txBody>
      </p:sp>
      <p:sp>
        <p:nvSpPr>
          <p:cNvPr id="48" name="Text Box 61"/>
          <p:cNvSpPr txBox="1">
            <a:spLocks noChangeArrowheads="1"/>
          </p:cNvSpPr>
          <p:nvPr/>
        </p:nvSpPr>
        <p:spPr bwMode="auto">
          <a:xfrm>
            <a:off x="210199" y="2176727"/>
            <a:ext cx="1338828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rgbClr val="000000"/>
                </a:solidFill>
                <a:cs typeface="Arial" charset="0"/>
              </a:rPr>
              <a:t>Row address 1</a:t>
            </a:r>
          </a:p>
        </p:txBody>
      </p:sp>
      <p:sp>
        <p:nvSpPr>
          <p:cNvPr id="49" name="Rectangle 62"/>
          <p:cNvSpPr>
            <a:spLocks noChangeArrowheads="1"/>
          </p:cNvSpPr>
          <p:nvPr/>
        </p:nvSpPr>
        <p:spPr bwMode="auto">
          <a:xfrm>
            <a:off x="2589068" y="1697102"/>
            <a:ext cx="1209675" cy="216694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51" name="Rectangle 64"/>
          <p:cNvSpPr>
            <a:spLocks noChangeArrowheads="1"/>
          </p:cNvSpPr>
          <p:nvPr/>
        </p:nvSpPr>
        <p:spPr bwMode="auto">
          <a:xfrm>
            <a:off x="2589068" y="3418908"/>
            <a:ext cx="172641" cy="216694"/>
          </a:xfrm>
          <a:prstGeom prst="rect">
            <a:avLst/>
          </a:prstGeom>
          <a:solidFill>
            <a:srgbClr val="FF66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52" name="Text Box 65"/>
          <p:cNvSpPr txBox="1">
            <a:spLocks noChangeArrowheads="1"/>
          </p:cNvSpPr>
          <p:nvPr/>
        </p:nvSpPr>
        <p:spPr bwMode="auto">
          <a:xfrm>
            <a:off x="2927206" y="3384379"/>
            <a:ext cx="675185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>
                <a:solidFill>
                  <a:srgbClr val="FFFFFF"/>
                </a:solidFill>
                <a:cs typeface="Arial" charset="0"/>
              </a:rPr>
              <a:t>Row 1</a:t>
            </a:r>
          </a:p>
        </p:txBody>
      </p:sp>
      <p:sp>
        <p:nvSpPr>
          <p:cNvPr id="53" name="Text Box 66"/>
          <p:cNvSpPr txBox="1">
            <a:spLocks noChangeArrowheads="1"/>
          </p:cNvSpPr>
          <p:nvPr/>
        </p:nvSpPr>
        <p:spPr bwMode="auto">
          <a:xfrm>
            <a:off x="698356" y="3877298"/>
            <a:ext cx="1588897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rgbClr val="000000"/>
                </a:solidFill>
                <a:cs typeface="Arial" charset="0"/>
              </a:rPr>
              <a:t>Column address 0</a:t>
            </a:r>
          </a:p>
        </p:txBody>
      </p:sp>
      <p:sp>
        <p:nvSpPr>
          <p:cNvPr id="54" name="Text Box 67"/>
          <p:cNvSpPr txBox="1">
            <a:spLocks noChangeArrowheads="1"/>
          </p:cNvSpPr>
          <p:nvPr/>
        </p:nvSpPr>
        <p:spPr bwMode="auto">
          <a:xfrm>
            <a:off x="4804684" y="3368425"/>
            <a:ext cx="134684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 b="1" dirty="0">
                <a:solidFill>
                  <a:srgbClr val="FF0000"/>
                </a:solidFill>
                <a:cs typeface="Arial" charset="0"/>
              </a:rPr>
              <a:t>CONFLICT !</a:t>
            </a:r>
          </a:p>
        </p:txBody>
      </p:sp>
      <p:sp>
        <p:nvSpPr>
          <p:cNvPr id="95286" name="Text Box 69"/>
          <p:cNvSpPr txBox="1">
            <a:spLocks noChangeArrowheads="1"/>
          </p:cNvSpPr>
          <p:nvPr/>
        </p:nvSpPr>
        <p:spPr bwMode="auto">
          <a:xfrm>
            <a:off x="2761709" y="1220852"/>
            <a:ext cx="867545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rgbClr val="FF0000"/>
                </a:solidFill>
                <a:cs typeface="Arial" charset="0"/>
              </a:rPr>
              <a:t>Columns</a:t>
            </a:r>
          </a:p>
        </p:txBody>
      </p:sp>
      <p:sp>
        <p:nvSpPr>
          <p:cNvPr id="95287" name="Text Box 70"/>
          <p:cNvSpPr txBox="1">
            <a:spLocks noChangeArrowheads="1"/>
          </p:cNvSpPr>
          <p:nvPr/>
        </p:nvSpPr>
        <p:spPr bwMode="auto">
          <a:xfrm rot="5400000">
            <a:off x="3612044" y="2223336"/>
            <a:ext cx="617477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350" dirty="0">
                <a:solidFill>
                  <a:srgbClr val="FF0000"/>
                </a:solidFill>
                <a:cs typeface="Arial" charset="0"/>
              </a:rPr>
              <a:t>Rows</a:t>
            </a:r>
          </a:p>
        </p:txBody>
      </p:sp>
      <p:sp>
        <p:nvSpPr>
          <p:cNvPr id="57" name="Text Box 15"/>
          <p:cNvSpPr txBox="1">
            <a:spLocks noChangeArrowheads="1"/>
          </p:cNvSpPr>
          <p:nvPr/>
        </p:nvSpPr>
        <p:spPr bwMode="auto">
          <a:xfrm>
            <a:off x="4722668" y="1069474"/>
            <a:ext cx="343279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b="1" dirty="0">
                <a:solidFill>
                  <a:srgbClr val="003399"/>
                </a:solidFill>
                <a:cs typeface="Arial" charset="0"/>
              </a:rPr>
              <a:t>Access Address:    Row Operation: </a:t>
            </a:r>
          </a:p>
        </p:txBody>
      </p:sp>
      <p:sp>
        <p:nvSpPr>
          <p:cNvPr id="58" name="Trapezoid 57"/>
          <p:cNvSpPr/>
          <p:nvPr/>
        </p:nvSpPr>
        <p:spPr bwMode="auto">
          <a:xfrm rot="10800000">
            <a:off x="2583115" y="3839198"/>
            <a:ext cx="1213247" cy="316706"/>
          </a:xfrm>
          <a:prstGeom prst="trapezoid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1350">
              <a:solidFill>
                <a:srgbClr val="000000"/>
              </a:solidFill>
              <a:latin typeface="Arial" pitchFamily="34" charset="0"/>
            </a:endParaRPr>
          </a:p>
        </p:txBody>
      </p:sp>
      <p:sp>
        <p:nvSpPr>
          <p:cNvPr id="59" name="Content Placeholder 2">
            <a:extLst>
              <a:ext uri="{FF2B5EF4-FFF2-40B4-BE49-F238E27FC236}">
                <a16:creationId xmlns:a16="http://schemas.microsoft.com/office/drawing/2014/main" xmlns="" id="{48378C51-DB36-4CEF-81B0-F2371EA3B937}"/>
              </a:ext>
            </a:extLst>
          </p:cNvPr>
          <p:cNvSpPr txBox="1">
            <a:spLocks/>
          </p:cNvSpPr>
          <p:nvPr/>
        </p:nvSpPr>
        <p:spPr>
          <a:xfrm>
            <a:off x="4361815" y="3845589"/>
            <a:ext cx="4167373" cy="6947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i="1" dirty="0">
                <a:sym typeface="Wingdings" panose="05000000000000000000" pitchFamily="2" charset="2"/>
              </a:rPr>
              <a:t>Similar behaviors exist in newer memory technologies like HBM and HBM2.</a:t>
            </a:r>
          </a:p>
        </p:txBody>
      </p:sp>
      <p:sp>
        <p:nvSpPr>
          <p:cNvPr id="61" name="Slide Number Placeholder 3">
            <a:extLst>
              <a:ext uri="{FF2B5EF4-FFF2-40B4-BE49-F238E27FC236}">
                <a16:creationId xmlns:a16="http://schemas.microsoft.com/office/drawing/2014/main" xmlns="" id="{AB7B4B34-2B53-4395-AF42-290B7447F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3CD5B470-24F1-6744-BE88-730898E97D2D}" type="slidenum">
              <a:rPr lang="en-US" smtClean="0"/>
              <a:t>7</a:t>
            </a:fld>
            <a:endParaRPr lang="en-US" dirty="0"/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xmlns="" id="{5C3AB505-2F3D-4E2B-BF86-1A8BD228B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/>
              <a:t>Memory Row Operations</a:t>
            </a:r>
          </a:p>
        </p:txBody>
      </p:sp>
      <p:sp>
        <p:nvSpPr>
          <p:cNvPr id="62" name="Rounded Rectangle 260">
            <a:extLst>
              <a:ext uri="{FF2B5EF4-FFF2-40B4-BE49-F238E27FC236}">
                <a16:creationId xmlns:a16="http://schemas.microsoft.com/office/drawing/2014/main" xmlns="" id="{157832B6-963E-4C93-A6F0-5BA836164E78}"/>
              </a:ext>
            </a:extLst>
          </p:cNvPr>
          <p:cNvSpPr/>
          <p:nvPr/>
        </p:nvSpPr>
        <p:spPr>
          <a:xfrm>
            <a:off x="1479053" y="2201364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R0</a:t>
            </a:r>
          </a:p>
        </p:txBody>
      </p:sp>
      <p:sp>
        <p:nvSpPr>
          <p:cNvPr id="64" name="Rounded Rectangle 260">
            <a:extLst>
              <a:ext uri="{FF2B5EF4-FFF2-40B4-BE49-F238E27FC236}">
                <a16:creationId xmlns:a16="http://schemas.microsoft.com/office/drawing/2014/main" xmlns="" id="{CEFCD95E-D0FD-405B-8243-84B2C23D8C66}"/>
              </a:ext>
            </a:extLst>
          </p:cNvPr>
          <p:cNvSpPr/>
          <p:nvPr/>
        </p:nvSpPr>
        <p:spPr>
          <a:xfrm>
            <a:off x="1479053" y="2201364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R0</a:t>
            </a:r>
          </a:p>
        </p:txBody>
      </p:sp>
      <p:sp>
        <p:nvSpPr>
          <p:cNvPr id="66" name="Rounded Rectangle 260">
            <a:extLst>
              <a:ext uri="{FF2B5EF4-FFF2-40B4-BE49-F238E27FC236}">
                <a16:creationId xmlns:a16="http://schemas.microsoft.com/office/drawing/2014/main" xmlns="" id="{4936585D-D1A2-4471-A794-31DEFCCBA8FC}"/>
              </a:ext>
            </a:extLst>
          </p:cNvPr>
          <p:cNvSpPr/>
          <p:nvPr/>
        </p:nvSpPr>
        <p:spPr>
          <a:xfrm>
            <a:off x="1480628" y="2199617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E67AEC7-74DD-497B-B4DE-1B214DCD875C}"/>
              </a:ext>
            </a:extLst>
          </p:cNvPr>
          <p:cNvSpPr/>
          <p:nvPr/>
        </p:nvSpPr>
        <p:spPr>
          <a:xfrm>
            <a:off x="6446774" y="1348548"/>
            <a:ext cx="90762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solidFill>
                  <a:srgbClr val="FF0000"/>
                </a:solidFill>
                <a:cs typeface="Arial" charset="0"/>
              </a:rPr>
              <a:t>Activation</a:t>
            </a:r>
            <a:endParaRPr lang="en-US" sz="13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EA69016-968A-4942-A25B-594BD3291EDC}"/>
              </a:ext>
            </a:extLst>
          </p:cNvPr>
          <p:cNvSpPr/>
          <p:nvPr/>
        </p:nvSpPr>
        <p:spPr>
          <a:xfrm>
            <a:off x="6444073" y="1977929"/>
            <a:ext cx="2487027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solidFill>
                  <a:srgbClr val="FF0000"/>
                </a:solidFill>
                <a:cs typeface="Arial" charset="0"/>
              </a:rPr>
              <a:t>Restore, </a:t>
            </a:r>
            <a:r>
              <a:rPr lang="en-US" sz="1300" dirty="0" err="1">
                <a:solidFill>
                  <a:srgbClr val="FF0000"/>
                </a:solidFill>
                <a:cs typeface="Arial" charset="0"/>
              </a:rPr>
              <a:t>Precharge</a:t>
            </a:r>
            <a:r>
              <a:rPr lang="en-US" sz="1300" dirty="0">
                <a:solidFill>
                  <a:srgbClr val="FF0000"/>
                </a:solidFill>
                <a:cs typeface="Arial" charset="0"/>
              </a:rPr>
              <a:t>, Activation </a:t>
            </a:r>
            <a:endParaRPr lang="en-US" sz="13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xmlns="" id="{FCB40AC8-9629-4DA7-BFEF-3D92761232C8}"/>
              </a:ext>
            </a:extLst>
          </p:cNvPr>
          <p:cNvSpPr/>
          <p:nvPr/>
        </p:nvSpPr>
        <p:spPr>
          <a:xfrm>
            <a:off x="6455028" y="1663481"/>
            <a:ext cx="1141659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solidFill>
                  <a:srgbClr val="00B050"/>
                </a:solidFill>
                <a:cs typeface="Arial" charset="0"/>
              </a:rPr>
              <a:t>No operation</a:t>
            </a:r>
            <a:endParaRPr lang="en-US" sz="1300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xmlns="" id="{E6F3AE69-5DB0-4A11-8296-2119D33F91DE}"/>
              </a:ext>
            </a:extLst>
          </p:cNvPr>
          <p:cNvSpPr/>
          <p:nvPr/>
        </p:nvSpPr>
        <p:spPr>
          <a:xfrm>
            <a:off x="4786354" y="1420073"/>
            <a:ext cx="129168" cy="47730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Left Brace 68">
            <a:extLst>
              <a:ext uri="{FF2B5EF4-FFF2-40B4-BE49-F238E27FC236}">
                <a16:creationId xmlns:a16="http://schemas.microsoft.com/office/drawing/2014/main" xmlns="" id="{67FE4430-4FD7-4DDF-B5DB-0B0460E28D60}"/>
              </a:ext>
            </a:extLst>
          </p:cNvPr>
          <p:cNvSpPr/>
          <p:nvPr/>
        </p:nvSpPr>
        <p:spPr>
          <a:xfrm>
            <a:off x="4810377" y="2006295"/>
            <a:ext cx="105145" cy="2547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xmlns="" id="{73F3B14D-6C07-43DE-9D26-A66E7A8034DB}"/>
              </a:ext>
            </a:extLst>
          </p:cNvPr>
          <p:cNvSpPr/>
          <p:nvPr/>
        </p:nvSpPr>
        <p:spPr>
          <a:xfrm>
            <a:off x="4114984" y="1494742"/>
            <a:ext cx="7613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RBL=2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xmlns="" id="{77A5889D-A060-49A1-8598-7D4D5BB117D4}"/>
              </a:ext>
            </a:extLst>
          </p:cNvPr>
          <p:cNvSpPr/>
          <p:nvPr/>
        </p:nvSpPr>
        <p:spPr>
          <a:xfrm>
            <a:off x="4114984" y="1986333"/>
            <a:ext cx="7613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RBL=1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221DDD1B-C9FE-4FFC-822F-879072653477}"/>
              </a:ext>
            </a:extLst>
          </p:cNvPr>
          <p:cNvSpPr txBox="1"/>
          <p:nvPr/>
        </p:nvSpPr>
        <p:spPr>
          <a:xfrm>
            <a:off x="46943" y="4798097"/>
            <a:ext cx="77606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1. Credit: Onur </a:t>
            </a:r>
            <a:r>
              <a:rPr lang="en-US" sz="800" i="1" dirty="0" err="1"/>
              <a:t>Mutlu</a:t>
            </a:r>
            <a:r>
              <a:rPr lang="en-US" sz="800" i="1" dirty="0"/>
              <a:t>.</a:t>
            </a:r>
            <a:endParaRPr lang="en-US" sz="800" i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70749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5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5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5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5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5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5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5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5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5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5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5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5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5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5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5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5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2.83951E-6 L 0.05608 -2.83951E-6 " pathEditMode="relative" rAng="0" ptsTypes="AA">
                                      <p:cBhvr>
                                        <p:cTn id="9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 nodeType="clickPar">
                      <p:stCondLst>
                        <p:cond delay="indefinite"/>
                      </p:stCondLst>
                      <p:childTnLst>
                        <p:par>
                          <p:cTn id="1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8 -2.46914E-6 L 0.05782 -0.00061 C 0.05816 0.07284 0.05816 0.14692 0.05851 0.22099 " pathEditMode="relative" rAng="0" ptsTypes="AAA">
                                      <p:cBhvr>
                                        <p:cTn id="15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11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 nodeType="clickPar">
                      <p:stCondLst>
                        <p:cond delay="indefinite"/>
                      </p:stCondLst>
                      <p:childTnLst>
                        <p:par>
                          <p:cTn id="1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C0C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 nodeType="clickPar">
                      <p:stCondLst>
                        <p:cond delay="indefinite"/>
                      </p:stCondLst>
                      <p:childTnLst>
                        <p:par>
                          <p:cTn id="1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2.83951E-6 L 0.05608 -2.83951E-6 " pathEditMode="relative" rAng="0" ptsTypes="AA">
                                      <p:cBhvr>
                                        <p:cTn id="179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2.46914E-6 L 0.03855 0.00093 L 0.03855 0.22222 " pathEditMode="relative" rAng="0" ptsTypes="AAA">
                                      <p:cBhvr>
                                        <p:cTn id="207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7" y="1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C0C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 nodeType="clickPar">
                      <p:stCondLst>
                        <p:cond delay="indefinite"/>
                      </p:stCondLst>
                      <p:childTnLst>
                        <p:par>
                          <p:cTn id="2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4.19753E-6 L 0.05607 -4.19753E-6 " pathEditMode="relative" rAng="0" ptsTypes="AA">
                                      <p:cBhvr>
                                        <p:cTn id="235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 nodeType="clickPar">
                      <p:stCondLst>
                        <p:cond delay="indefinite"/>
                      </p:stCondLst>
                      <p:childTnLst>
                        <p:par>
                          <p:cTn id="2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50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53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 nodeType="clickPar">
                      <p:stCondLst>
                        <p:cond delay="indefinite"/>
                      </p:stCondLst>
                      <p:childTnLst>
                        <p:par>
                          <p:cTn id="2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4" fill="hold">
                      <p:stCondLst>
                        <p:cond delay="indefinite"/>
                      </p:stCondLst>
                      <p:childTnLst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2" fill="hold">
                      <p:stCondLst>
                        <p:cond delay="indefinite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5 -2.46914E-6 L 0.0573 -0.00092 C 0.05747 0.07315 0.05782 0.14722 0.05816 0.2213 L 0.05816 0.22161 " pathEditMode="relative" rAng="0" ptsTypes="AAAA">
                                      <p:cBhvr>
                                        <p:cTn id="285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47" y="11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6" fill="hold">
                      <p:stCondLst>
                        <p:cond delay="indefinite"/>
                      </p:stCondLst>
                      <p:childTnLst>
                        <p:par>
                          <p:cTn id="287" fill="hold">
                            <p:stCondLst>
                              <p:cond delay="0"/>
                            </p:stCondLst>
                            <p:childTnLst>
                              <p:par>
                                <p:cTn id="2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0" fill="hold">
                      <p:stCondLst>
                        <p:cond delay="indefinite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8" fill="hold">
                      <p:stCondLst>
                        <p:cond delay="indefinite"/>
                      </p:stCondLst>
                      <p:childTnLst>
                        <p:par>
                          <p:cTn id="309" fill="hold">
                            <p:stCondLst>
                              <p:cond delay="0"/>
                            </p:stCondLst>
                            <p:childTnLst>
                              <p:par>
                                <p:cTn id="3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95236" grpId="0" animBg="1"/>
      <p:bldP spid="95237" grpId="0" animBg="1"/>
      <p:bldP spid="95238" grpId="0" animBg="1"/>
      <p:bldP spid="95239" grpId="0" animBg="1"/>
      <p:bldP spid="95240" grpId="0" animBg="1"/>
      <p:bldP spid="95241" grpId="0" animBg="1"/>
      <p:bldP spid="95242" grpId="0" animBg="1"/>
      <p:bldP spid="12" grpId="0" animBg="1"/>
      <p:bldP spid="13" grpId="0" animBg="1"/>
      <p:bldP spid="14" grpId="0"/>
      <p:bldP spid="15" grpId="0"/>
      <p:bldP spid="15" grpId="1"/>
      <p:bldP spid="16" grpId="0" animBg="1"/>
      <p:bldP spid="17" grpId="0"/>
      <p:bldP spid="18" grpId="0"/>
      <p:bldP spid="95250" grpId="0" animBg="1"/>
      <p:bldP spid="95251" grpId="0" animBg="1"/>
      <p:bldP spid="95252" grpId="0" animBg="1"/>
      <p:bldP spid="95253" grpId="0" animBg="1"/>
      <p:bldP spid="95254" grpId="0" animBg="1"/>
      <p:bldP spid="95255" grpId="0" animBg="1"/>
      <p:bldP spid="95256" grpId="0" animBg="1"/>
      <p:bldP spid="26" grpId="0" animBg="1"/>
      <p:bldP spid="27" grpId="0" animBg="1"/>
      <p:bldP spid="28" grpId="0" animBg="1"/>
      <p:bldP spid="29" grpId="0"/>
      <p:bldP spid="29" grpId="1"/>
      <p:bldP spid="29" grpId="2"/>
      <p:bldP spid="29" grpId="3"/>
      <p:bldP spid="30" grpId="0"/>
      <p:bldP spid="30" grpId="1"/>
      <p:bldP spid="31" grpId="0" animBg="1"/>
      <p:bldP spid="32" grpId="0" animBg="1"/>
      <p:bldP spid="33" grpId="0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6" grpId="2" animBg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 animBg="1"/>
      <p:bldP spid="41" grpId="1" animBg="1"/>
      <p:bldP spid="41" grpId="2" animBg="1"/>
      <p:bldP spid="45" grpId="0"/>
      <p:bldP spid="46" grpId="0"/>
      <p:bldP spid="46" grpId="1"/>
      <p:bldP spid="48" grpId="0"/>
      <p:bldP spid="48" grpId="1"/>
      <p:bldP spid="49" grpId="0" animBg="1"/>
      <p:bldP spid="49" grpId="1" animBg="1"/>
      <p:bldP spid="51" grpId="0" animBg="1"/>
      <p:bldP spid="51" grpId="1" animBg="1"/>
      <p:bldP spid="51" grpId="2" animBg="1"/>
      <p:bldP spid="52" grpId="0"/>
      <p:bldP spid="53" grpId="0"/>
      <p:bldP spid="53" grpId="1"/>
      <p:bldP spid="54" grpId="0"/>
      <p:bldP spid="54" grpId="1"/>
      <p:bldP spid="95286" grpId="0"/>
      <p:bldP spid="95287" grpId="0"/>
      <p:bldP spid="57" grpId="0"/>
      <p:bldP spid="59" grpId="0"/>
      <p:bldP spid="62" grpId="0" animBg="1"/>
      <p:bldP spid="62" grpId="1" animBg="1"/>
      <p:bldP spid="62" grpId="2" animBg="1"/>
      <p:bldP spid="64" grpId="0" animBg="1"/>
      <p:bldP spid="64" grpId="1" animBg="1"/>
      <p:bldP spid="64" grpId="2" animBg="1"/>
      <p:bldP spid="66" grpId="0" animBg="1"/>
      <p:bldP spid="66" grpId="1" animBg="1"/>
      <p:bldP spid="66" grpId="2" animBg="1"/>
      <p:bldP spid="3" grpId="0"/>
      <p:bldP spid="4" grpId="0"/>
      <p:bldP spid="67" grpId="0"/>
      <p:bldP spid="5" grpId="0" animBg="1"/>
      <p:bldP spid="69" grpId="0" animBg="1"/>
      <p:bldP spid="70" grpId="0"/>
      <p:bldP spid="71" grpId="0"/>
      <p:bldP spid="7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xmlns="" id="{F8CBE45A-D022-4C4C-B285-0376D9DBD7AE}"/>
              </a:ext>
            </a:extLst>
          </p:cNvPr>
          <p:cNvSpPr/>
          <p:nvPr/>
        </p:nvSpPr>
        <p:spPr>
          <a:xfrm>
            <a:off x="2166376" y="2344731"/>
            <a:ext cx="4386824" cy="387133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xmlns="" id="{B5EA5600-9FB1-41AA-88B3-DFB4E8E75541}"/>
              </a:ext>
            </a:extLst>
          </p:cNvPr>
          <p:cNvSpPr/>
          <p:nvPr/>
        </p:nvSpPr>
        <p:spPr>
          <a:xfrm>
            <a:off x="3515147" y="2378551"/>
            <a:ext cx="1531336" cy="217968"/>
          </a:xfrm>
          <a:prstGeom prst="rect">
            <a:avLst/>
          </a:prstGeom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5B470-24F1-6744-BE88-730898E97D2D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059BE2F8-EA8E-49D0-B712-955EACE8D5BA}"/>
              </a:ext>
            </a:extLst>
          </p:cNvPr>
          <p:cNvSpPr txBox="1">
            <a:spLocks/>
          </p:cNvSpPr>
          <p:nvPr/>
        </p:nvSpPr>
        <p:spPr>
          <a:xfrm>
            <a:off x="609600" y="16215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sz="3000" b="1" dirty="0"/>
              <a:t>RBL &amp; Memory Scheduling Schemes in GPUs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57CF0306-1838-421E-B6F9-4C5E91CAAD24}"/>
              </a:ext>
            </a:extLst>
          </p:cNvPr>
          <p:cNvSpPr txBox="1"/>
          <p:nvPr/>
        </p:nvSpPr>
        <p:spPr>
          <a:xfrm>
            <a:off x="6723015" y="1110813"/>
            <a:ext cx="1775999" cy="1754326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Activation Counter:</a:t>
            </a:r>
          </a:p>
          <a:p>
            <a:endParaRPr lang="en-US" sz="12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R1: Activation = 1</a:t>
            </a:r>
          </a:p>
          <a:p>
            <a:r>
              <a:rPr lang="en-US" sz="12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R5: Activation = 2</a:t>
            </a:r>
          </a:p>
          <a:p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R1: Activation = 3</a:t>
            </a:r>
          </a:p>
          <a:p>
            <a:r>
              <a:rPr lang="en-US" sz="12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R5: Activation = 4</a:t>
            </a:r>
          </a:p>
          <a:p>
            <a:r>
              <a:rPr lang="en-US" sz="12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R5: Activation = 4</a:t>
            </a:r>
            <a:endParaRPr lang="en-US" sz="12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Avg RBL = 5 / 4 = 1.25</a:t>
            </a:r>
          </a:p>
          <a:p>
            <a:endParaRPr lang="en-US" sz="12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xmlns="" id="{150B2D01-ECAE-4353-8A54-94347069F7CD}"/>
              </a:ext>
            </a:extLst>
          </p:cNvPr>
          <p:cNvSpPr/>
          <p:nvPr/>
        </p:nvSpPr>
        <p:spPr>
          <a:xfrm>
            <a:off x="1798070" y="2378551"/>
            <a:ext cx="1531336" cy="217968"/>
          </a:xfrm>
          <a:prstGeom prst="rect">
            <a:avLst/>
          </a:prstGeom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xmlns="" id="{29E314E7-A896-43FC-96D8-1328DBCFDE1A}"/>
              </a:ext>
            </a:extLst>
          </p:cNvPr>
          <p:cNvCxnSpPr>
            <a:cxnSpLocks/>
          </p:cNvCxnSpPr>
          <p:nvPr/>
        </p:nvCxnSpPr>
        <p:spPr>
          <a:xfrm flipH="1">
            <a:off x="4613409" y="1656684"/>
            <a:ext cx="380883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6A3451A9-2815-40F0-B55F-8D0FD5407B38}"/>
              </a:ext>
            </a:extLst>
          </p:cNvPr>
          <p:cNvSpPr txBox="1"/>
          <p:nvPr/>
        </p:nvSpPr>
        <p:spPr>
          <a:xfrm>
            <a:off x="4994292" y="1472018"/>
            <a:ext cx="1345240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currently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pending queue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xmlns="" id="{34047911-9345-4423-8056-ACEFA9A7E250}"/>
              </a:ext>
            </a:extLst>
          </p:cNvPr>
          <p:cNvCxnSpPr>
            <a:cxnSpLocks/>
          </p:cNvCxnSpPr>
          <p:nvPr/>
        </p:nvCxnSpPr>
        <p:spPr>
          <a:xfrm flipH="1">
            <a:off x="4613408" y="1451704"/>
            <a:ext cx="1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9EF39675-0FDE-470A-B407-67EF1291CF2D}"/>
              </a:ext>
            </a:extLst>
          </p:cNvPr>
          <p:cNvGrpSpPr/>
          <p:nvPr/>
        </p:nvGrpSpPr>
        <p:grpSpPr>
          <a:xfrm>
            <a:off x="6018137" y="1836685"/>
            <a:ext cx="601447" cy="485389"/>
            <a:chOff x="6370731" y="1680056"/>
            <a:chExt cx="601447" cy="485389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xmlns="" id="{1B6ED260-963B-4283-BCE7-D27BD75C8D6D}"/>
                </a:ext>
              </a:extLst>
            </p:cNvPr>
            <p:cNvSpPr txBox="1"/>
            <p:nvPr/>
          </p:nvSpPr>
          <p:spPr>
            <a:xfrm>
              <a:off x="6370731" y="1680056"/>
              <a:ext cx="601447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none" rtlCol="0">
              <a:spAutoFit/>
            </a:bodyPr>
            <a:lstStyle/>
            <a:p>
              <a:pPr algn="ctr"/>
              <a:r>
                <a:rPr lang="en-US" sz="9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oldest </a:t>
              </a:r>
            </a:p>
            <a:p>
              <a:pPr algn="ctr"/>
              <a:r>
                <a:rPr lang="en-US" sz="9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request</a:t>
              </a: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xmlns="" id="{6F85EF2F-E806-4C3B-B464-1227447F3799}"/>
                </a:ext>
              </a:extLst>
            </p:cNvPr>
            <p:cNvCxnSpPr>
              <a:cxnSpLocks/>
            </p:cNvCxnSpPr>
            <p:nvPr/>
          </p:nvCxnSpPr>
          <p:spPr>
            <a:xfrm>
              <a:off x="6716778" y="2017002"/>
              <a:ext cx="0" cy="148443"/>
            </a:xfrm>
            <a:prstGeom prst="straightConnector1">
              <a:avLst/>
            </a:prstGeom>
            <a:ln w="158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4" name="Rounded Rectangle 260">
            <a:extLst>
              <a:ext uri="{FF2B5EF4-FFF2-40B4-BE49-F238E27FC236}">
                <a16:creationId xmlns:a16="http://schemas.microsoft.com/office/drawing/2014/main" xmlns="" id="{4B3059E8-7ECB-483C-B8C7-D2874A132BEF}"/>
              </a:ext>
            </a:extLst>
          </p:cNvPr>
          <p:cNvSpPr/>
          <p:nvPr/>
        </p:nvSpPr>
        <p:spPr>
          <a:xfrm>
            <a:off x="6203309" y="2394635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xmlns="" id="{5C129FA1-783A-4CE0-8F08-0DE2000B969C}"/>
              </a:ext>
            </a:extLst>
          </p:cNvPr>
          <p:cNvCxnSpPr>
            <a:cxnSpLocks/>
            <a:stCxn id="70" idx="3"/>
          </p:cNvCxnSpPr>
          <p:nvPr/>
        </p:nvCxnSpPr>
        <p:spPr>
          <a:xfrm>
            <a:off x="6339532" y="1656684"/>
            <a:ext cx="222365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xmlns="" id="{47B82811-D5AE-4DE3-B69A-BBDFB57D730F}"/>
              </a:ext>
            </a:extLst>
          </p:cNvPr>
          <p:cNvCxnSpPr>
            <a:cxnSpLocks/>
          </p:cNvCxnSpPr>
          <p:nvPr/>
        </p:nvCxnSpPr>
        <p:spPr>
          <a:xfrm flipH="1">
            <a:off x="6553199" y="1478853"/>
            <a:ext cx="8698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7" name="Rounded Rectangle 260">
            <a:extLst>
              <a:ext uri="{FF2B5EF4-FFF2-40B4-BE49-F238E27FC236}">
                <a16:creationId xmlns:a16="http://schemas.microsoft.com/office/drawing/2014/main" xmlns="" id="{82123D82-E862-42B5-9151-4B8014CB0323}"/>
              </a:ext>
            </a:extLst>
          </p:cNvPr>
          <p:cNvSpPr/>
          <p:nvPr/>
        </p:nvSpPr>
        <p:spPr>
          <a:xfrm>
            <a:off x="5851770" y="2395974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R5</a:t>
            </a:r>
          </a:p>
        </p:txBody>
      </p:sp>
      <p:sp>
        <p:nvSpPr>
          <p:cNvPr id="78" name="Rounded Rectangle 260">
            <a:extLst>
              <a:ext uri="{FF2B5EF4-FFF2-40B4-BE49-F238E27FC236}">
                <a16:creationId xmlns:a16="http://schemas.microsoft.com/office/drawing/2014/main" xmlns="" id="{05598CA5-FDD1-4585-AA16-1D273A8AED3A}"/>
              </a:ext>
            </a:extLst>
          </p:cNvPr>
          <p:cNvSpPr/>
          <p:nvPr/>
        </p:nvSpPr>
        <p:spPr>
          <a:xfrm>
            <a:off x="5496260" y="2395974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sp>
        <p:nvSpPr>
          <p:cNvPr id="79" name="Rounded Rectangle 260">
            <a:extLst>
              <a:ext uri="{FF2B5EF4-FFF2-40B4-BE49-F238E27FC236}">
                <a16:creationId xmlns:a16="http://schemas.microsoft.com/office/drawing/2014/main" xmlns="" id="{8CDE9D0B-B918-46C4-928F-1518A83F108D}"/>
              </a:ext>
            </a:extLst>
          </p:cNvPr>
          <p:cNvSpPr/>
          <p:nvPr/>
        </p:nvSpPr>
        <p:spPr>
          <a:xfrm>
            <a:off x="5133125" y="2395974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R5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xmlns="" id="{51D80782-E7F7-4C5F-BBFD-7ACCE0B2322E}"/>
              </a:ext>
            </a:extLst>
          </p:cNvPr>
          <p:cNvCxnSpPr>
            <a:cxnSpLocks/>
          </p:cNvCxnSpPr>
          <p:nvPr/>
        </p:nvCxnSpPr>
        <p:spPr>
          <a:xfrm flipH="1">
            <a:off x="2160383" y="1476622"/>
            <a:ext cx="2969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xmlns="" id="{3A3288C9-608A-4F79-BF7D-3A6D2D2AC366}"/>
              </a:ext>
            </a:extLst>
          </p:cNvPr>
          <p:cNvCxnSpPr>
            <a:cxnSpLocks/>
            <a:stCxn id="82" idx="1"/>
          </p:cNvCxnSpPr>
          <p:nvPr/>
        </p:nvCxnSpPr>
        <p:spPr>
          <a:xfrm flipH="1">
            <a:off x="2170091" y="1653130"/>
            <a:ext cx="269491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DEE90416-949A-4F3D-8B47-98CD0B2749FB}"/>
              </a:ext>
            </a:extLst>
          </p:cNvPr>
          <p:cNvSpPr txBox="1"/>
          <p:nvPr/>
        </p:nvSpPr>
        <p:spPr>
          <a:xfrm>
            <a:off x="2439582" y="1468464"/>
            <a:ext cx="665567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squar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xmlns="" id="{6458C9C3-50E6-43E0-AFF0-1C070A0B8EB9}"/>
              </a:ext>
            </a:extLst>
          </p:cNvPr>
          <p:cNvCxnSpPr>
            <a:cxnSpLocks/>
          </p:cNvCxnSpPr>
          <p:nvPr/>
        </p:nvCxnSpPr>
        <p:spPr>
          <a:xfrm>
            <a:off x="3105149" y="1657892"/>
            <a:ext cx="1500020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Rounded Rectangle 260">
            <a:extLst>
              <a:ext uri="{FF2B5EF4-FFF2-40B4-BE49-F238E27FC236}">
                <a16:creationId xmlns:a16="http://schemas.microsoft.com/office/drawing/2014/main" xmlns="" id="{53EC5456-1B39-40EC-BCC1-774953F49637}"/>
              </a:ext>
            </a:extLst>
          </p:cNvPr>
          <p:cNvSpPr/>
          <p:nvPr/>
        </p:nvSpPr>
        <p:spPr>
          <a:xfrm>
            <a:off x="3666426" y="2395974"/>
            <a:ext cx="291145" cy="290384"/>
          </a:xfrm>
          <a:prstGeom prst="roundRect">
            <a:avLst/>
          </a:prstGeom>
          <a:solidFill>
            <a:schemeClr val="accent6">
              <a:lumMod val="65000"/>
            </a:schemeClr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  <p:sp>
        <p:nvSpPr>
          <p:cNvPr id="86" name="Rounded Rectangle 260">
            <a:extLst>
              <a:ext uri="{FF2B5EF4-FFF2-40B4-BE49-F238E27FC236}">
                <a16:creationId xmlns:a16="http://schemas.microsoft.com/office/drawing/2014/main" xmlns="" id="{A403ABEC-BEBA-45C6-A5FE-0301608B91DF}"/>
              </a:ext>
            </a:extLst>
          </p:cNvPr>
          <p:cNvSpPr/>
          <p:nvPr/>
        </p:nvSpPr>
        <p:spPr>
          <a:xfrm>
            <a:off x="2908954" y="2395974"/>
            <a:ext cx="291145" cy="290384"/>
          </a:xfrm>
          <a:prstGeom prst="roundRect">
            <a:avLst/>
          </a:prstGeom>
          <a:solidFill>
            <a:schemeClr val="accent6">
              <a:lumMod val="85000"/>
            </a:schemeClr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R4</a:t>
            </a:r>
          </a:p>
        </p:txBody>
      </p:sp>
      <p:sp>
        <p:nvSpPr>
          <p:cNvPr id="87" name="Rounded Rectangle 260">
            <a:extLst>
              <a:ext uri="{FF2B5EF4-FFF2-40B4-BE49-F238E27FC236}">
                <a16:creationId xmlns:a16="http://schemas.microsoft.com/office/drawing/2014/main" xmlns="" id="{5442694D-0AAD-4348-BA2C-76D6906E1739}"/>
              </a:ext>
            </a:extLst>
          </p:cNvPr>
          <p:cNvSpPr/>
          <p:nvPr/>
        </p:nvSpPr>
        <p:spPr>
          <a:xfrm>
            <a:off x="3289571" y="2398197"/>
            <a:ext cx="291145" cy="29038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91" name="Content Placeholder 2">
            <a:extLst>
              <a:ext uri="{FF2B5EF4-FFF2-40B4-BE49-F238E27FC236}">
                <a16:creationId xmlns:a16="http://schemas.microsoft.com/office/drawing/2014/main" xmlns="" id="{EF7EBA56-6B4B-4C06-9771-F03888D07546}"/>
              </a:ext>
            </a:extLst>
          </p:cNvPr>
          <p:cNvSpPr txBox="1">
            <a:spLocks/>
          </p:cNvSpPr>
          <p:nvPr/>
        </p:nvSpPr>
        <p:spPr>
          <a:xfrm>
            <a:off x="164815" y="1120246"/>
            <a:ext cx="2171331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In-order scheduling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(FIFO):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xmlns="" id="{BF19959F-423B-4ED6-ACF8-3E31687729AA}"/>
              </a:ext>
            </a:extLst>
          </p:cNvPr>
          <p:cNvGrpSpPr/>
          <p:nvPr/>
        </p:nvGrpSpPr>
        <p:grpSpPr>
          <a:xfrm>
            <a:off x="96575" y="2346465"/>
            <a:ext cx="1978491" cy="338554"/>
            <a:chOff x="77054" y="4139100"/>
            <a:chExt cx="1978491" cy="338554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xmlns="" id="{43CF188E-55EE-4177-8793-7E0971FAC7D3}"/>
                </a:ext>
              </a:extLst>
            </p:cNvPr>
            <p:cNvSpPr txBox="1"/>
            <p:nvPr/>
          </p:nvSpPr>
          <p:spPr>
            <a:xfrm>
              <a:off x="77054" y="4139100"/>
              <a:ext cx="17759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Request Stream</a:t>
              </a:r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xmlns="" id="{27A753B3-223B-403E-8A49-4DDB625FB2F8}"/>
                </a:ext>
              </a:extLst>
            </p:cNvPr>
            <p:cNvCxnSpPr>
              <a:cxnSpLocks/>
            </p:cNvCxnSpPr>
            <p:nvPr/>
          </p:nvCxnSpPr>
          <p:spPr>
            <a:xfrm>
              <a:off x="1787802" y="4336022"/>
              <a:ext cx="2677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6" name="Rounded Rectangle 260">
            <a:extLst>
              <a:ext uri="{FF2B5EF4-FFF2-40B4-BE49-F238E27FC236}">
                <a16:creationId xmlns:a16="http://schemas.microsoft.com/office/drawing/2014/main" xmlns="" id="{ACA74231-6E75-46DE-A559-B43B74733194}"/>
              </a:ext>
            </a:extLst>
          </p:cNvPr>
          <p:cNvSpPr/>
          <p:nvPr/>
        </p:nvSpPr>
        <p:spPr>
          <a:xfrm>
            <a:off x="4767062" y="2390819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R5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xmlns="" id="{56C92146-3D4D-4C54-B5E5-834E903B7116}"/>
              </a:ext>
            </a:extLst>
          </p:cNvPr>
          <p:cNvSpPr/>
          <p:nvPr/>
        </p:nvSpPr>
        <p:spPr>
          <a:xfrm>
            <a:off x="2166376" y="4190420"/>
            <a:ext cx="4386824" cy="387133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xmlns="" id="{929DD4D3-FF80-4B08-8E87-5B1139E90682}"/>
              </a:ext>
            </a:extLst>
          </p:cNvPr>
          <p:cNvSpPr/>
          <p:nvPr/>
        </p:nvSpPr>
        <p:spPr>
          <a:xfrm>
            <a:off x="3515147" y="4224240"/>
            <a:ext cx="1531336" cy="217968"/>
          </a:xfrm>
          <a:prstGeom prst="rect">
            <a:avLst/>
          </a:prstGeom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xmlns="" id="{294EA1B2-4910-4E72-B9B8-B0C326930416}"/>
              </a:ext>
            </a:extLst>
          </p:cNvPr>
          <p:cNvSpPr txBox="1"/>
          <p:nvPr/>
        </p:nvSpPr>
        <p:spPr>
          <a:xfrm>
            <a:off x="6733143" y="2956543"/>
            <a:ext cx="1691040" cy="1754326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Activation Counter:</a:t>
            </a:r>
          </a:p>
          <a:p>
            <a:endParaRPr lang="en-US" sz="12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R1: Activation = 1</a:t>
            </a:r>
          </a:p>
          <a:p>
            <a:r>
              <a:rPr lang="en-US" sz="12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R1: Activation = 1</a:t>
            </a:r>
          </a:p>
          <a:p>
            <a:r>
              <a:rPr lang="en-US" sz="12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R5: Activation = 2</a:t>
            </a:r>
          </a:p>
          <a:p>
            <a:r>
              <a:rPr lang="en-US" sz="12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R5: Activation = 2</a:t>
            </a:r>
          </a:p>
          <a:p>
            <a:r>
              <a:rPr lang="en-US" sz="12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R5: Activation = 2</a:t>
            </a:r>
          </a:p>
          <a:p>
            <a:r>
              <a:rPr lang="en-US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Avg RBL = 5 / 2 = 2.5</a:t>
            </a:r>
          </a:p>
          <a:p>
            <a:endParaRPr lang="en-US" sz="12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xmlns="" id="{775E2D42-FBF1-429F-822F-BD4D240BFD7B}"/>
              </a:ext>
            </a:extLst>
          </p:cNvPr>
          <p:cNvSpPr/>
          <p:nvPr/>
        </p:nvSpPr>
        <p:spPr>
          <a:xfrm>
            <a:off x="1798070" y="4224240"/>
            <a:ext cx="1531336" cy="217968"/>
          </a:xfrm>
          <a:prstGeom prst="rect">
            <a:avLst/>
          </a:prstGeom>
          <a:ln w="12700">
            <a:noFill/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……</a:t>
            </a: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xmlns="" id="{4681EAF2-295F-4D56-9C42-320A609586FD}"/>
              </a:ext>
            </a:extLst>
          </p:cNvPr>
          <p:cNvCxnSpPr>
            <a:cxnSpLocks/>
          </p:cNvCxnSpPr>
          <p:nvPr/>
        </p:nvCxnSpPr>
        <p:spPr>
          <a:xfrm flipH="1">
            <a:off x="4613409" y="3502373"/>
            <a:ext cx="380883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xmlns="" id="{1E32D064-52C6-4925-BD6F-F27619C3F8D6}"/>
              </a:ext>
            </a:extLst>
          </p:cNvPr>
          <p:cNvSpPr txBox="1"/>
          <p:nvPr/>
        </p:nvSpPr>
        <p:spPr>
          <a:xfrm>
            <a:off x="4994292" y="3317707"/>
            <a:ext cx="1345240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 currently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pending queue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xmlns="" id="{673C4908-DAF2-482F-8D81-7FBDF8472213}"/>
              </a:ext>
            </a:extLst>
          </p:cNvPr>
          <p:cNvCxnSpPr>
            <a:cxnSpLocks/>
          </p:cNvCxnSpPr>
          <p:nvPr/>
        </p:nvCxnSpPr>
        <p:spPr>
          <a:xfrm flipH="1">
            <a:off x="4613408" y="3297393"/>
            <a:ext cx="1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05" name="Group 104">
            <a:extLst>
              <a:ext uri="{FF2B5EF4-FFF2-40B4-BE49-F238E27FC236}">
                <a16:creationId xmlns:a16="http://schemas.microsoft.com/office/drawing/2014/main" xmlns="" id="{EF4CB49A-844F-4671-A768-01C5722A2871}"/>
              </a:ext>
            </a:extLst>
          </p:cNvPr>
          <p:cNvGrpSpPr/>
          <p:nvPr/>
        </p:nvGrpSpPr>
        <p:grpSpPr>
          <a:xfrm>
            <a:off x="6018137" y="3682374"/>
            <a:ext cx="601447" cy="485389"/>
            <a:chOff x="6370731" y="1680056"/>
            <a:chExt cx="601447" cy="485389"/>
          </a:xfrm>
        </p:grpSpPr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xmlns="" id="{C4FE4900-FAD4-4D15-96CC-3BD112EACA04}"/>
                </a:ext>
              </a:extLst>
            </p:cNvPr>
            <p:cNvSpPr txBox="1"/>
            <p:nvPr/>
          </p:nvSpPr>
          <p:spPr>
            <a:xfrm>
              <a:off x="6370731" y="1680056"/>
              <a:ext cx="601447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none" rtlCol="0">
              <a:spAutoFit/>
            </a:bodyPr>
            <a:lstStyle/>
            <a:p>
              <a:pPr algn="ctr"/>
              <a:r>
                <a:rPr lang="en-US" sz="9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oldest </a:t>
              </a:r>
            </a:p>
            <a:p>
              <a:pPr algn="ctr"/>
              <a:r>
                <a:rPr lang="en-US" sz="9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request</a:t>
              </a:r>
            </a:p>
          </p:txBody>
        </p: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xmlns="" id="{D717FBA9-B546-4F10-8F8E-4D68C943318E}"/>
                </a:ext>
              </a:extLst>
            </p:cNvPr>
            <p:cNvCxnSpPr>
              <a:cxnSpLocks/>
            </p:cNvCxnSpPr>
            <p:nvPr/>
          </p:nvCxnSpPr>
          <p:spPr>
            <a:xfrm>
              <a:off x="6716778" y="2017002"/>
              <a:ext cx="0" cy="148443"/>
            </a:xfrm>
            <a:prstGeom prst="straightConnector1">
              <a:avLst/>
            </a:prstGeom>
            <a:ln w="158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8" name="Rounded Rectangle 260">
            <a:extLst>
              <a:ext uri="{FF2B5EF4-FFF2-40B4-BE49-F238E27FC236}">
                <a16:creationId xmlns:a16="http://schemas.microsoft.com/office/drawing/2014/main" xmlns="" id="{BA79A6B9-1AB4-4A8F-9A6E-19EAB121B451}"/>
              </a:ext>
            </a:extLst>
          </p:cNvPr>
          <p:cNvSpPr/>
          <p:nvPr/>
        </p:nvSpPr>
        <p:spPr>
          <a:xfrm>
            <a:off x="6203309" y="4240324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xmlns="" id="{8B7EF81F-D8EE-418F-A2DA-6D974FEC31DE}"/>
              </a:ext>
            </a:extLst>
          </p:cNvPr>
          <p:cNvCxnSpPr>
            <a:cxnSpLocks/>
            <a:stCxn id="103" idx="3"/>
          </p:cNvCxnSpPr>
          <p:nvPr/>
        </p:nvCxnSpPr>
        <p:spPr>
          <a:xfrm>
            <a:off x="6339532" y="3502373"/>
            <a:ext cx="222365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xmlns="" id="{CC49F091-A529-4D37-8F6E-A48980B5AC20}"/>
              </a:ext>
            </a:extLst>
          </p:cNvPr>
          <p:cNvCxnSpPr>
            <a:cxnSpLocks/>
          </p:cNvCxnSpPr>
          <p:nvPr/>
        </p:nvCxnSpPr>
        <p:spPr>
          <a:xfrm flipH="1">
            <a:off x="6553199" y="3324542"/>
            <a:ext cx="8698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1" name="Rounded Rectangle 260">
            <a:extLst>
              <a:ext uri="{FF2B5EF4-FFF2-40B4-BE49-F238E27FC236}">
                <a16:creationId xmlns:a16="http://schemas.microsoft.com/office/drawing/2014/main" xmlns="" id="{483F3CC6-59E9-4CC9-8C7C-2CFE6BAD9B23}"/>
              </a:ext>
            </a:extLst>
          </p:cNvPr>
          <p:cNvSpPr/>
          <p:nvPr/>
        </p:nvSpPr>
        <p:spPr>
          <a:xfrm>
            <a:off x="5851770" y="4241663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R5</a:t>
            </a:r>
          </a:p>
        </p:txBody>
      </p:sp>
      <p:sp>
        <p:nvSpPr>
          <p:cNvPr id="112" name="Rounded Rectangle 260">
            <a:extLst>
              <a:ext uri="{FF2B5EF4-FFF2-40B4-BE49-F238E27FC236}">
                <a16:creationId xmlns:a16="http://schemas.microsoft.com/office/drawing/2014/main" xmlns="" id="{1F2E2E15-7AD7-4D78-8225-BE4170C55393}"/>
              </a:ext>
            </a:extLst>
          </p:cNvPr>
          <p:cNvSpPr/>
          <p:nvPr/>
        </p:nvSpPr>
        <p:spPr>
          <a:xfrm>
            <a:off x="5496260" y="4241663"/>
            <a:ext cx="291145" cy="290384"/>
          </a:xfrm>
          <a:prstGeom prst="roundRect">
            <a:avLst/>
          </a:prstGeom>
          <a:solidFill>
            <a:srgbClr val="92D05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</a:p>
        </p:txBody>
      </p:sp>
      <p:sp>
        <p:nvSpPr>
          <p:cNvPr id="113" name="Rounded Rectangle 260">
            <a:extLst>
              <a:ext uri="{FF2B5EF4-FFF2-40B4-BE49-F238E27FC236}">
                <a16:creationId xmlns:a16="http://schemas.microsoft.com/office/drawing/2014/main" xmlns="" id="{C5AF1867-8818-4DF9-B4BC-B565A5E6D79B}"/>
              </a:ext>
            </a:extLst>
          </p:cNvPr>
          <p:cNvSpPr/>
          <p:nvPr/>
        </p:nvSpPr>
        <p:spPr>
          <a:xfrm>
            <a:off x="5133125" y="4241663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R5</a:t>
            </a:r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xmlns="" id="{6F4CD5F9-0887-4988-B307-ACBE656DAAA2}"/>
              </a:ext>
            </a:extLst>
          </p:cNvPr>
          <p:cNvCxnSpPr>
            <a:cxnSpLocks/>
          </p:cNvCxnSpPr>
          <p:nvPr/>
        </p:nvCxnSpPr>
        <p:spPr>
          <a:xfrm flipH="1">
            <a:off x="2160383" y="3322311"/>
            <a:ext cx="2969" cy="1280160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xmlns="" id="{6ED805E9-9E5D-49A6-B0CD-9D3033972F68}"/>
              </a:ext>
            </a:extLst>
          </p:cNvPr>
          <p:cNvCxnSpPr>
            <a:cxnSpLocks/>
            <a:stCxn id="116" idx="1"/>
          </p:cNvCxnSpPr>
          <p:nvPr/>
        </p:nvCxnSpPr>
        <p:spPr>
          <a:xfrm flipH="1">
            <a:off x="2170089" y="3498819"/>
            <a:ext cx="269493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xmlns="" id="{E37DA85C-79A4-4C44-8F5C-E428C5815CC6}"/>
              </a:ext>
            </a:extLst>
          </p:cNvPr>
          <p:cNvSpPr txBox="1"/>
          <p:nvPr/>
        </p:nvSpPr>
        <p:spPr>
          <a:xfrm>
            <a:off x="2439582" y="3314153"/>
            <a:ext cx="665567" cy="369332"/>
          </a:xfrm>
          <a:prstGeom prst="rect">
            <a:avLst/>
          </a:prstGeom>
          <a:noFill/>
          <a:ln w="12700">
            <a:noFill/>
          </a:ln>
        </p:spPr>
        <p:txBody>
          <a:bodyPr vert="horz"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</a:t>
            </a:r>
          </a:p>
          <a:p>
            <a:pPr algn="ctr"/>
            <a:r>
              <a:rPr lang="en-US" sz="900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requests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xmlns="" id="{2773D86E-4FBC-4F21-B311-6098401270B9}"/>
              </a:ext>
            </a:extLst>
          </p:cNvPr>
          <p:cNvCxnSpPr>
            <a:cxnSpLocks/>
          </p:cNvCxnSpPr>
          <p:nvPr/>
        </p:nvCxnSpPr>
        <p:spPr>
          <a:xfrm>
            <a:off x="3105149" y="3503581"/>
            <a:ext cx="1500020" cy="0"/>
          </a:xfrm>
          <a:prstGeom prst="straightConnector1">
            <a:avLst/>
          </a:prstGeom>
          <a:ln w="127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8" name="Rounded Rectangle 260">
            <a:extLst>
              <a:ext uri="{FF2B5EF4-FFF2-40B4-BE49-F238E27FC236}">
                <a16:creationId xmlns:a16="http://schemas.microsoft.com/office/drawing/2014/main" xmlns="" id="{51F2C7BE-FFEF-4CCC-87EF-231F3D9F0BC4}"/>
              </a:ext>
            </a:extLst>
          </p:cNvPr>
          <p:cNvSpPr/>
          <p:nvPr/>
        </p:nvSpPr>
        <p:spPr>
          <a:xfrm>
            <a:off x="3666426" y="4241663"/>
            <a:ext cx="291145" cy="290384"/>
          </a:xfrm>
          <a:prstGeom prst="roundRect">
            <a:avLst/>
          </a:prstGeom>
          <a:solidFill>
            <a:schemeClr val="accent6">
              <a:lumMod val="65000"/>
            </a:schemeClr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</a:p>
        </p:txBody>
      </p:sp>
      <p:sp>
        <p:nvSpPr>
          <p:cNvPr id="119" name="Rounded Rectangle 260">
            <a:extLst>
              <a:ext uri="{FF2B5EF4-FFF2-40B4-BE49-F238E27FC236}">
                <a16:creationId xmlns:a16="http://schemas.microsoft.com/office/drawing/2014/main" xmlns="" id="{58AEBFF9-5738-49D6-B25F-DFDA696EDDFC}"/>
              </a:ext>
            </a:extLst>
          </p:cNvPr>
          <p:cNvSpPr/>
          <p:nvPr/>
        </p:nvSpPr>
        <p:spPr>
          <a:xfrm>
            <a:off x="2908954" y="4241663"/>
            <a:ext cx="291145" cy="290384"/>
          </a:xfrm>
          <a:prstGeom prst="roundRect">
            <a:avLst/>
          </a:prstGeom>
          <a:solidFill>
            <a:schemeClr val="accent6">
              <a:lumMod val="85000"/>
            </a:schemeClr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R4</a:t>
            </a:r>
          </a:p>
        </p:txBody>
      </p:sp>
      <p:sp>
        <p:nvSpPr>
          <p:cNvPr id="120" name="Rounded Rectangle 260">
            <a:extLst>
              <a:ext uri="{FF2B5EF4-FFF2-40B4-BE49-F238E27FC236}">
                <a16:creationId xmlns:a16="http://schemas.microsoft.com/office/drawing/2014/main" xmlns="" id="{28FD875E-ADDB-4D53-ABFF-632E19F1F430}"/>
              </a:ext>
            </a:extLst>
          </p:cNvPr>
          <p:cNvSpPr/>
          <p:nvPr/>
        </p:nvSpPr>
        <p:spPr>
          <a:xfrm>
            <a:off x="3289571" y="4243886"/>
            <a:ext cx="291145" cy="29038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R3</a:t>
            </a:r>
          </a:p>
        </p:txBody>
      </p:sp>
      <p:sp>
        <p:nvSpPr>
          <p:cNvPr id="121" name="Content Placeholder 2">
            <a:extLst>
              <a:ext uri="{FF2B5EF4-FFF2-40B4-BE49-F238E27FC236}">
                <a16:creationId xmlns:a16="http://schemas.microsoft.com/office/drawing/2014/main" xmlns="" id="{5DAD3F10-91AB-4397-B7C0-C6E57C0A9DA4}"/>
              </a:ext>
            </a:extLst>
          </p:cNvPr>
          <p:cNvSpPr txBox="1">
            <a:spLocks/>
          </p:cNvSpPr>
          <p:nvPr/>
        </p:nvSpPr>
        <p:spPr>
          <a:xfrm>
            <a:off x="164814" y="2956543"/>
            <a:ext cx="2540783" cy="90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Out-of-order scheduling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(FR-FCFS):</a:t>
            </a: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xmlns="" id="{3B132570-3F76-4BAC-AAC1-B4C8474F4E28}"/>
              </a:ext>
            </a:extLst>
          </p:cNvPr>
          <p:cNvGrpSpPr/>
          <p:nvPr/>
        </p:nvGrpSpPr>
        <p:grpSpPr>
          <a:xfrm>
            <a:off x="102729" y="4188338"/>
            <a:ext cx="1951586" cy="338554"/>
            <a:chOff x="183391" y="4243362"/>
            <a:chExt cx="1951586" cy="338554"/>
          </a:xfrm>
        </p:grpSpPr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xmlns="" id="{9A2D2C03-1388-4730-81C0-F7C55D7A8D6E}"/>
                </a:ext>
              </a:extLst>
            </p:cNvPr>
            <p:cNvSpPr txBox="1"/>
            <p:nvPr/>
          </p:nvSpPr>
          <p:spPr>
            <a:xfrm>
              <a:off x="183391" y="4243362"/>
              <a:ext cx="16896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Request Stream</a:t>
              </a:r>
            </a:p>
          </p:txBody>
        </p: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xmlns="" id="{CD964804-84A3-4EC3-ADA4-761093DC0906}"/>
                </a:ext>
              </a:extLst>
            </p:cNvPr>
            <p:cNvCxnSpPr>
              <a:cxnSpLocks/>
            </p:cNvCxnSpPr>
            <p:nvPr/>
          </p:nvCxnSpPr>
          <p:spPr>
            <a:xfrm>
              <a:off x="1867234" y="4440665"/>
              <a:ext cx="2677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5" name="Rounded Rectangle 260">
            <a:extLst>
              <a:ext uri="{FF2B5EF4-FFF2-40B4-BE49-F238E27FC236}">
                <a16:creationId xmlns:a16="http://schemas.microsoft.com/office/drawing/2014/main" xmlns="" id="{3511524A-9DD5-4DAE-8637-65837A1D1E8E}"/>
              </a:ext>
            </a:extLst>
          </p:cNvPr>
          <p:cNvSpPr/>
          <p:nvPr/>
        </p:nvSpPr>
        <p:spPr>
          <a:xfrm>
            <a:off x="4767062" y="4236508"/>
            <a:ext cx="291145" cy="290384"/>
          </a:xfrm>
          <a:prstGeom prst="roundRect">
            <a:avLst/>
          </a:prstGeom>
          <a:solidFill>
            <a:srgbClr val="FFC000"/>
          </a:solidFill>
          <a:ln w="127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R5</a:t>
            </a:r>
          </a:p>
        </p:txBody>
      </p:sp>
      <p:sp>
        <p:nvSpPr>
          <p:cNvPr id="60" name="Left Brace 59">
            <a:extLst>
              <a:ext uri="{FF2B5EF4-FFF2-40B4-BE49-F238E27FC236}">
                <a16:creationId xmlns:a16="http://schemas.microsoft.com/office/drawing/2014/main" xmlns="" id="{EADFCF10-57B1-4F8B-91F3-E3031FA6CC63}"/>
              </a:ext>
            </a:extLst>
          </p:cNvPr>
          <p:cNvSpPr/>
          <p:nvPr/>
        </p:nvSpPr>
        <p:spPr>
          <a:xfrm rot="5400000">
            <a:off x="5503768" y="336042"/>
            <a:ext cx="163386" cy="1952871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xmlns="" id="{8B057090-C2C9-4DA2-96B0-5670AD15C12D}"/>
              </a:ext>
            </a:extLst>
          </p:cNvPr>
          <p:cNvSpPr/>
          <p:nvPr/>
        </p:nvSpPr>
        <p:spPr>
          <a:xfrm>
            <a:off x="3820215" y="914960"/>
            <a:ext cx="295328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Visible to the memory scheduler </a:t>
            </a:r>
          </a:p>
        </p:txBody>
      </p:sp>
      <p:sp>
        <p:nvSpPr>
          <p:cNvPr id="62" name="Left Brace 61">
            <a:extLst>
              <a:ext uri="{FF2B5EF4-FFF2-40B4-BE49-F238E27FC236}">
                <a16:creationId xmlns:a16="http://schemas.microsoft.com/office/drawing/2014/main" xmlns="" id="{3504632C-EB15-4A46-B841-8D83EBD09FA6}"/>
              </a:ext>
            </a:extLst>
          </p:cNvPr>
          <p:cNvSpPr/>
          <p:nvPr/>
        </p:nvSpPr>
        <p:spPr>
          <a:xfrm rot="10800000">
            <a:off x="8118967" y="2131894"/>
            <a:ext cx="98093" cy="231915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xmlns="" id="{A057AD59-8FF1-475E-A3AF-647990B4B98B}"/>
              </a:ext>
            </a:extLst>
          </p:cNvPr>
          <p:cNvSpPr/>
          <p:nvPr/>
        </p:nvSpPr>
        <p:spPr>
          <a:xfrm>
            <a:off x="8188470" y="1987976"/>
            <a:ext cx="9151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Same</a:t>
            </a:r>
          </a:p>
          <a:p>
            <a:r>
              <a:rPr lang="en-US" sz="1200" b="1" dirty="0">
                <a:solidFill>
                  <a:srgbClr val="FF0000"/>
                </a:solidFill>
              </a:rPr>
              <a:t>activation</a:t>
            </a:r>
          </a:p>
        </p:txBody>
      </p:sp>
      <p:sp>
        <p:nvSpPr>
          <p:cNvPr id="64" name="Left Brace 63">
            <a:extLst>
              <a:ext uri="{FF2B5EF4-FFF2-40B4-BE49-F238E27FC236}">
                <a16:creationId xmlns:a16="http://schemas.microsoft.com/office/drawing/2014/main" xmlns="" id="{4FE670BA-3261-407C-8947-D4FD319309E2}"/>
              </a:ext>
            </a:extLst>
          </p:cNvPr>
          <p:cNvSpPr/>
          <p:nvPr/>
        </p:nvSpPr>
        <p:spPr>
          <a:xfrm rot="10800000">
            <a:off x="8118967" y="3416666"/>
            <a:ext cx="98093" cy="231915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xmlns="" id="{EF9EE17E-3185-40F2-95D2-69821F0157F8}"/>
              </a:ext>
            </a:extLst>
          </p:cNvPr>
          <p:cNvSpPr/>
          <p:nvPr/>
        </p:nvSpPr>
        <p:spPr>
          <a:xfrm>
            <a:off x="8188470" y="3286970"/>
            <a:ext cx="9151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Same</a:t>
            </a:r>
          </a:p>
          <a:p>
            <a:r>
              <a:rPr lang="en-US" sz="1200" b="1" dirty="0">
                <a:solidFill>
                  <a:srgbClr val="FF0000"/>
                </a:solidFill>
              </a:rPr>
              <a:t>activation</a:t>
            </a:r>
          </a:p>
        </p:txBody>
      </p:sp>
      <p:sp>
        <p:nvSpPr>
          <p:cNvPr id="66" name="Left Brace 65">
            <a:extLst>
              <a:ext uri="{FF2B5EF4-FFF2-40B4-BE49-F238E27FC236}">
                <a16:creationId xmlns:a16="http://schemas.microsoft.com/office/drawing/2014/main" xmlns="" id="{A6AB4701-BA7B-4DAE-B8D5-612A601470CD}"/>
              </a:ext>
            </a:extLst>
          </p:cNvPr>
          <p:cNvSpPr/>
          <p:nvPr/>
        </p:nvSpPr>
        <p:spPr>
          <a:xfrm rot="10800000">
            <a:off x="8128491" y="3801615"/>
            <a:ext cx="69502" cy="400715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xmlns="" id="{F0D5DAE1-E06E-469C-875F-DC16696E6F01}"/>
              </a:ext>
            </a:extLst>
          </p:cNvPr>
          <p:cNvSpPr/>
          <p:nvPr/>
        </p:nvSpPr>
        <p:spPr>
          <a:xfrm>
            <a:off x="8188470" y="3762575"/>
            <a:ext cx="9151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Same</a:t>
            </a:r>
          </a:p>
          <a:p>
            <a:r>
              <a:rPr lang="en-US" sz="1200" b="1" dirty="0">
                <a:solidFill>
                  <a:srgbClr val="FF0000"/>
                </a:solidFill>
              </a:rPr>
              <a:t>activation</a:t>
            </a:r>
          </a:p>
        </p:txBody>
      </p:sp>
    </p:spTree>
    <p:extLst>
      <p:ext uri="{BB962C8B-B14F-4D97-AF65-F5344CB8AC3E}">
        <p14:creationId xmlns:p14="http://schemas.microsoft.com/office/powerpoint/2010/main" val="29490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500"/>
                            </p:stCondLst>
                            <p:childTnLst>
                              <p:par>
                                <p:cTn id="7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5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9.87654E-7 L -0.03993 -9.87654E-7 " pathEditMode="relative" rAng="0" ptsTypes="AA">
                                      <p:cBhvr>
                                        <p:cTn id="1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97" y="0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93 -9.87654E-7 L -0.08021 -9.87654E-7 " pathEditMode="relative" rAng="0" ptsTypes="AA">
                                      <p:cBhvr>
                                        <p:cTn id="1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14" y="0"/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021 -9.87654E-7 L -0.11805 -9.87654E-7 " pathEditMode="relative" rAng="0" ptsTypes="AA">
                                      <p:cBhvr>
                                        <p:cTn id="1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2" y="0"/>
                                    </p:animMotion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8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805 -9.87654E-7 L -0.15989 -9.87654E-7 " pathEditMode="relative" rAng="0" ptsTypes="AA">
                                      <p:cBhvr>
                                        <p:cTn id="15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01" y="0"/>
                                    </p:animMotion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500"/>
                            </p:stCondLst>
                            <p:childTnLst>
                              <p:par>
                                <p:cTn id="19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1000"/>
                            </p:stCondLst>
                            <p:childTnLst>
                              <p:par>
                                <p:cTn id="20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1500"/>
                            </p:stCondLst>
                            <p:childTnLst>
                              <p:par>
                                <p:cTn id="20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2000"/>
                            </p:stCondLst>
                            <p:childTnLst>
                              <p:par>
                                <p:cTn id="2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2500"/>
                            </p:stCondLst>
                            <p:childTnLst>
                              <p:par>
                                <p:cTn id="2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500"/>
                            </p:stCondLst>
                            <p:childTnLst>
                              <p:par>
                                <p:cTn id="2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>
                            <p:stCondLst>
                              <p:cond delay="1000"/>
                            </p:stCondLst>
                            <p:childTnLst>
                              <p:par>
                                <p:cTn id="2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1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1500"/>
                            </p:stCondLst>
                            <p:childTnLst>
                              <p:par>
                                <p:cTn id="2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2000"/>
                            </p:stCondLst>
                            <p:childTnLst>
                              <p:par>
                                <p:cTn id="2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2500"/>
                            </p:stCondLst>
                            <p:childTnLst>
                              <p:par>
                                <p:cTn id="2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4" fill="hold">
                      <p:stCondLst>
                        <p:cond delay="indefinite"/>
                      </p:stCondLst>
                      <p:childTnLst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2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3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2.96296E-6 L -0.03993 -2.96296E-6 " pathEditMode="relative" rAng="0" ptsTypes="AA">
                                      <p:cBhvr>
                                        <p:cTn id="286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97" y="0"/>
                                    </p:animMotion>
                                  </p:childTnLst>
                                </p:cTn>
                              </p:par>
                              <p:par>
                                <p:cTn id="2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500"/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0" fill="hold">
                      <p:stCondLst>
                        <p:cond delay="indefinite"/>
                      </p:stCondLst>
                      <p:childTnLst>
                        <p:par>
                          <p:cTn id="291" fill="hold">
                            <p:stCondLst>
                              <p:cond delay="0"/>
                            </p:stCondLst>
                            <p:childTnLst>
                              <p:par>
                                <p:cTn id="292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3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4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2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3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93 -2.96296E-6 L -0.11805 -2.96296E-6 " pathEditMode="relative" rAng="0" ptsTypes="AA">
                                      <p:cBhvr>
                                        <p:cTn id="306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06" y="0"/>
                                    </p:animMotion>
                                  </p:childTnLst>
                                </p:cTn>
                              </p:par>
                              <p:par>
                                <p:cTn id="3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9" dur="500"/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0" fill="hold">
                      <p:stCondLst>
                        <p:cond delay="indefinite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3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4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805 -2.96296E-6 L -0.15989 -2.96296E-6 " pathEditMode="relative" rAng="0" ptsTypes="AA">
                                      <p:cBhvr>
                                        <p:cTn id="31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01" y="0"/>
                                    </p:animMotion>
                                  </p:childTnLst>
                                </p:cTn>
                              </p:par>
                              <p:par>
                                <p:cTn id="3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0" dur="500"/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1" fill="hold">
                      <p:stCondLst>
                        <p:cond delay="indefinite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4" dur="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5" dur="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9" dur="500"/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0" fill="hold">
                      <p:stCondLst>
                        <p:cond delay="indefinite"/>
                      </p:stCondLst>
                      <p:childTnLst>
                        <p:par>
                          <p:cTn id="331" fill="hold">
                            <p:stCondLst>
                              <p:cond delay="0"/>
                            </p:stCondLst>
                            <p:childTnLst>
                              <p:par>
                                <p:cTn id="3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8" fill="hold">
                      <p:stCondLst>
                        <p:cond delay="indefinite"/>
                      </p:stCondLst>
                      <p:childTnLst>
                        <p:par>
                          <p:cTn id="339" fill="hold">
                            <p:stCondLst>
                              <p:cond delay="0"/>
                            </p:stCondLst>
                            <p:childTnLst>
                              <p:par>
                                <p:cTn id="3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6" fill="hold">
                      <p:stCondLst>
                        <p:cond delay="indefinite"/>
                      </p:stCondLst>
                      <p:childTnLst>
                        <p:par>
                          <p:cTn id="347" fill="hold">
                            <p:stCondLst>
                              <p:cond delay="0"/>
                            </p:stCondLst>
                            <p:childTnLst>
                              <p:par>
                                <p:cTn id="3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0" dur="500"/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95" grpId="0" animBg="1"/>
      <p:bldP spid="68" grpId="0" animBg="1"/>
      <p:bldP spid="70" grpId="0"/>
      <p:bldP spid="74" grpId="0" animBg="1"/>
      <p:bldP spid="74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2" grpId="0"/>
      <p:bldP spid="85" grpId="0" animBg="1"/>
      <p:bldP spid="86" grpId="0" animBg="1"/>
      <p:bldP spid="87" grpId="0" animBg="1"/>
      <p:bldP spid="96" grpId="0" animBg="1"/>
      <p:bldP spid="96" grpId="1" animBg="1"/>
      <p:bldP spid="98" grpId="0" animBg="1"/>
      <p:bldP spid="99" grpId="0" animBg="1"/>
      <p:bldP spid="101" grpId="0" animBg="1"/>
      <p:bldP spid="103" grpId="0"/>
      <p:bldP spid="108" grpId="0" animBg="1"/>
      <p:bldP spid="108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6" grpId="0"/>
      <p:bldP spid="118" grpId="0" animBg="1"/>
      <p:bldP spid="119" grpId="0" animBg="1"/>
      <p:bldP spid="120" grpId="0" animBg="1"/>
      <p:bldP spid="125" grpId="0" animBg="1"/>
      <p:bldP spid="125" grpId="1" animBg="1"/>
      <p:bldP spid="60" grpId="0" animBg="1"/>
      <p:bldP spid="61" grpId="0"/>
      <p:bldP spid="62" grpId="0" animBg="1"/>
      <p:bldP spid="63" grpId="0"/>
      <p:bldP spid="64" grpId="0" animBg="1"/>
      <p:bldP spid="65" grpId="0"/>
      <p:bldP spid="66" grpId="0" animBg="1"/>
      <p:bldP spid="8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6F53B24-1E1F-470E-927C-D5BC40E0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3024" y="2162175"/>
            <a:ext cx="6543675" cy="81914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</a:rPr>
              <a:t>How can we further improve the RBL?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87E5529-3C50-40C7-BB5E-EA483419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5C6784-1F5E-40C3-80E3-C4CDCDD5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CD8BD-D1A9-4DC4-89AE-4427480F30A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82587"/>
      </p:ext>
    </p:extLst>
  </p:cSld>
  <p:clrMapOvr>
    <a:masterClrMapping/>
  </p:clrMapOvr>
</p:sld>
</file>

<file path=ppt/theme/theme1.xml><?xml version="1.0" encoding="utf-8"?>
<a:theme xmlns:a="http://schemas.openxmlformats.org/drawingml/2006/main" name="informal_presentation_powerpoint_2">
  <a:themeElements>
    <a:clrScheme name="Custom WM">
      <a:dk1>
        <a:sysClr val="windowText" lastClr="000000"/>
      </a:dk1>
      <a:lt1>
        <a:sysClr val="window" lastClr="FFFFFF"/>
      </a:lt1>
      <a:dk2>
        <a:srgbClr val="B9975B"/>
      </a:dk2>
      <a:lt2>
        <a:srgbClr val="EEECE1"/>
      </a:lt2>
      <a:accent1>
        <a:srgbClr val="115740"/>
      </a:accent1>
      <a:accent2>
        <a:srgbClr val="D0D3D4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6600"/>
      </a:hlink>
      <a:folHlink>
        <a:srgbClr val="0066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LMC_DSN_2019_WM</Template>
  <TotalTime>11372</TotalTime>
  <Words>1926</Words>
  <Application>Microsoft Macintosh PowerPoint</Application>
  <PresentationFormat>On-screen Show (16:9)</PresentationFormat>
  <Paragraphs>547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Avenir Next Regular</vt:lpstr>
      <vt:lpstr>Calibri</vt:lpstr>
      <vt:lpstr>ＭＳ Ｐゴシック</vt:lpstr>
      <vt:lpstr>Times New Roman</vt:lpstr>
      <vt:lpstr>Wingdings</vt:lpstr>
      <vt:lpstr>Arial</vt:lpstr>
      <vt:lpstr>informal_presentation_powerpoint_2</vt:lpstr>
      <vt:lpstr>Exploiting Latency and Error Tolerance of GPGPU Applications for an Energy-efficient DRAM</vt:lpstr>
      <vt:lpstr>The Problem of Memory System Energy</vt:lpstr>
      <vt:lpstr>Source of Memory Energy Consumption</vt:lpstr>
      <vt:lpstr>Row Energy Dominates Memory Energy</vt:lpstr>
      <vt:lpstr>Goal &amp; Solution</vt:lpstr>
      <vt:lpstr>Outline</vt:lpstr>
      <vt:lpstr>Memory Row Operations</vt:lpstr>
      <vt:lpstr>PowerPoint Presentation</vt:lpstr>
      <vt:lpstr>PowerPoint Presentation</vt:lpstr>
      <vt:lpstr>Observation I: Latency Tolerance</vt:lpstr>
      <vt:lpstr>Motivation: Delayed Memory Scheduling (DMS)</vt:lpstr>
      <vt:lpstr>Motivation: Delayed Memory Scheduling (DMS)</vt:lpstr>
      <vt:lpstr>Observation II: Non-uniform RBL distribution</vt:lpstr>
      <vt:lpstr>Approximate Memory Scheduling (AMS)</vt:lpstr>
      <vt:lpstr>Cooperation: DMS Can Help AMS</vt:lpstr>
      <vt:lpstr>Cooperation: AMS Can Help DMS</vt:lpstr>
      <vt:lpstr>Outline</vt:lpstr>
      <vt:lpstr>Design Overview</vt:lpstr>
      <vt:lpstr>DMS Design: Static-DMS &amp; Dynamic-DMS</vt:lpstr>
      <vt:lpstr>AMS Design: Static-AMS</vt:lpstr>
      <vt:lpstr>AMS Design: Dynamic-AMS</vt:lpstr>
      <vt:lpstr>Value Prediction Unit</vt:lpstr>
      <vt:lpstr>Outline</vt:lpstr>
      <vt:lpstr>Evaluation Methodology </vt:lpstr>
      <vt:lpstr>Error Tolerant Applications: Row Energy</vt:lpstr>
      <vt:lpstr>Error-tolerant Applications: IPC &amp; Error</vt:lpstr>
      <vt:lpstr>Non-error-tolerant Applications: Row Energy &amp; IPC</vt:lpstr>
      <vt:lpstr>Conclusions</vt:lpstr>
      <vt:lpstr>Thank You!  Questions?</vt:lpstr>
      <vt:lpstr>Backup Slides</vt:lpstr>
      <vt:lpstr>Effect of Pending Queue Size</vt:lpstr>
      <vt:lpstr>Effect of Pending Queue Size Under Delay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Exploiting Latency and Error Tolerance of GPGPU Applications for an Energy-efficient DRAM</dc:title>
  <dc:creator>Haonan Wang</dc:creator>
  <cp:lastModifiedBy>Jog, Adwait</cp:lastModifiedBy>
  <cp:revision>823</cp:revision>
  <dcterms:created xsi:type="dcterms:W3CDTF">2019-05-01T03:34:32Z</dcterms:created>
  <dcterms:modified xsi:type="dcterms:W3CDTF">2019-06-27T17:37:51Z</dcterms:modified>
</cp:coreProperties>
</file>

<file path=docProps/thumbnail.jpeg>
</file>